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9.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handoutMasterIdLst>
    <p:handoutMasterId r:id="rId43"/>
  </p:handoutMasterIdLst>
  <p:sldIdLst>
    <p:sldId id="256" r:id="rId2"/>
    <p:sldId id="313" r:id="rId3"/>
    <p:sldId id="320" r:id="rId4"/>
    <p:sldId id="309" r:id="rId5"/>
    <p:sldId id="397" r:id="rId6"/>
    <p:sldId id="399" r:id="rId7"/>
    <p:sldId id="400" r:id="rId8"/>
    <p:sldId id="466" r:id="rId9"/>
    <p:sldId id="459" r:id="rId10"/>
    <p:sldId id="465" r:id="rId11"/>
    <p:sldId id="460" r:id="rId12"/>
    <p:sldId id="293" r:id="rId13"/>
    <p:sldId id="290" r:id="rId14"/>
    <p:sldId id="294" r:id="rId15"/>
    <p:sldId id="292" r:id="rId16"/>
    <p:sldId id="301" r:id="rId17"/>
    <p:sldId id="295" r:id="rId18"/>
    <p:sldId id="304" r:id="rId19"/>
    <p:sldId id="296" r:id="rId20"/>
    <p:sldId id="305" r:id="rId21"/>
    <p:sldId id="297" r:id="rId22"/>
    <p:sldId id="261" r:id="rId23"/>
    <p:sldId id="262" r:id="rId24"/>
    <p:sldId id="264" r:id="rId25"/>
    <p:sldId id="266" r:id="rId26"/>
    <p:sldId id="267" r:id="rId27"/>
    <p:sldId id="269" r:id="rId28"/>
    <p:sldId id="270" r:id="rId29"/>
    <p:sldId id="272" r:id="rId30"/>
    <p:sldId id="279" r:id="rId31"/>
    <p:sldId id="281" r:id="rId32"/>
    <p:sldId id="282" r:id="rId33"/>
    <p:sldId id="284" r:id="rId34"/>
    <p:sldId id="273" r:id="rId35"/>
    <p:sldId id="275" r:id="rId36"/>
    <p:sldId id="311" r:id="rId37"/>
    <p:sldId id="312" r:id="rId38"/>
    <p:sldId id="276" r:id="rId39"/>
    <p:sldId id="278" r:id="rId40"/>
    <p:sldId id="29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BA5"/>
    <a:srgbClr val="9614B0"/>
    <a:srgbClr val="F6EE50"/>
    <a:srgbClr val="E6E6E6"/>
    <a:srgbClr val="F3D6A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6" autoAdjust="0"/>
    <p:restoredTop sz="98894" autoAdjust="0"/>
  </p:normalViewPr>
  <p:slideViewPr>
    <p:cSldViewPr snapToGrid="0">
      <p:cViewPr>
        <p:scale>
          <a:sx n="100" d="100"/>
          <a:sy n="100" d="100"/>
        </p:scale>
        <p:origin x="-278" y="-29"/>
      </p:cViewPr>
      <p:guideLst>
        <p:guide orient="horz" pos="2160"/>
        <p:guide pos="2880"/>
      </p:guideLst>
    </p:cSldViewPr>
  </p:slideViewPr>
  <p:notesTextViewPr>
    <p:cViewPr>
      <p:scale>
        <a:sx n="100" d="100"/>
        <a:sy n="100" d="100"/>
      </p:scale>
      <p:origin x="0" y="0"/>
    </p:cViewPr>
  </p:notesTextViewPr>
  <p:notesViewPr>
    <p:cSldViewPr snapToGrid="0">
      <p:cViewPr varScale="1">
        <p:scale>
          <a:sx n="87" d="100"/>
          <a:sy n="87" d="100"/>
        </p:scale>
        <p:origin x="384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data_bab\PG\Government\MoFR\FESBC\Prescription%20Project_1\Field%20Data%20-%20March%206-10th\Proposed%20Treatment%20Units\Borland_Prelim_Tree_Form_NOS_TU1A.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ata_bab\PG\Government\MoFR\FESBC\Prescription%20Project_1\Field%20Data%20-%20March%206-10th\Proposed%20Treatment%20Units\Borland_Prelim_Tree_Form_NOS_TU1B.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ata_bab\PG\Government\MoFR\FESBC\Prescription%20Project_1\Field%20Data%20-%20March%206-10th\Proposed%20Treatment%20Units\Borland_Prelim_Tree_Form_NOS_TU1C.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ata_bab\PG\Government\MoFR\FESBC\Prescription%20Project_1\Field%20Data%20-%20March%206-10th\Proposed%20Treatment%20Units\Borland_Prelim_Tree_Form_NOS_TU2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ata_bab\PG\Government\MoFR\FESBC\Borland\Prescription%20Project_1\Field%20Data\Data%20from%20Norm\StandTabl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ata_bab\PG\Government\MoFR\FESBC\Prescription%20Project_1\Field%20Data%20-%20March%206-10th\Proposed%20Treatment%20Units\Borland_Prelim_Tree_Form_NOS_TU3B.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ata_bab\PG\Government\MoFR\FESBC\Prescription%20Project_1\Field%20Data%20-%20March%206-10th\Proposed%20Treatment%20Units\Borland_Prelim_Tree_Form_NOS_TU2B.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ata_bab\PG\Government\MoFR\FESBC\Borland\Prescription%20Project_1\Field%20Data\Data%20from%20Norm\StandTables.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ata_bab\PG\Government\MoFR\FESBC\Borland\Prescription%20Project_1\Field%20Data\Data%20from%20Norm\Stand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517849902908479"/>
          <c:y val="0.18674738238365365"/>
          <c:w val="0.57162260205279214"/>
          <c:h val="0.64764315750853729"/>
        </c:manualLayout>
      </c:layout>
      <c:barChart>
        <c:barDir val="col"/>
        <c:grouping val="stacked"/>
        <c:varyColors val="0"/>
        <c:ser>
          <c:idx val="0"/>
          <c:order val="0"/>
          <c:tx>
            <c:strRef>
              <c:f>'Stand Table'!$D$6</c:f>
              <c:strCache>
                <c:ptCount val="1"/>
                <c:pt idx="0">
                  <c:v>Fd</c:v>
                </c:pt>
              </c:strCache>
            </c:strRef>
          </c:tx>
          <c:spPr>
            <a:solidFill>
              <a:srgbClr val="A5300F"/>
            </a:solidFill>
          </c:spPr>
          <c:invertIfNegative val="0"/>
          <c:val>
            <c:numRef>
              <c:f>'Stand Table'!$D$7:$D$20</c:f>
              <c:numCache>
                <c:formatCode>0</c:formatCode>
                <c:ptCount val="14"/>
                <c:pt idx="0">
                  <c:v>133.33333333333334</c:v>
                </c:pt>
                <c:pt idx="1">
                  <c:v>666.66666666666663</c:v>
                </c:pt>
                <c:pt idx="2">
                  <c:v>233.33333333333334</c:v>
                </c:pt>
                <c:pt idx="3">
                  <c:v>0</c:v>
                </c:pt>
                <c:pt idx="4">
                  <c:v>0</c:v>
                </c:pt>
                <c:pt idx="5">
                  <c:v>0</c:v>
                </c:pt>
                <c:pt idx="6">
                  <c:v>0</c:v>
                </c:pt>
                <c:pt idx="7">
                  <c:v>0</c:v>
                </c:pt>
                <c:pt idx="8">
                  <c:v>53.5383338952659</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CCDB-4779-BEE1-7E862C5060B2}"/>
            </c:ext>
          </c:extLst>
        </c:ser>
        <c:ser>
          <c:idx val="1"/>
          <c:order val="1"/>
          <c:tx>
            <c:strRef>
              <c:f>'Stand Table'!$E$6</c:f>
              <c:strCache>
                <c:ptCount val="1"/>
                <c:pt idx="0">
                  <c:v>Sx</c:v>
                </c:pt>
              </c:strCache>
            </c:strRef>
          </c:tx>
          <c:spPr>
            <a:solidFill>
              <a:srgbClr val="E19825"/>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Table'!$E$7:$E$20</c:f>
              <c:numCache>
                <c:formatCode>0</c:formatCode>
                <c:ptCount val="14"/>
                <c:pt idx="0">
                  <c:v>233.33333333333334</c:v>
                </c:pt>
                <c:pt idx="1">
                  <c:v>733.33333333333337</c:v>
                </c:pt>
                <c:pt idx="2">
                  <c:v>66.666666666666671</c:v>
                </c:pt>
                <c:pt idx="3">
                  <c:v>33.333333333333336</c:v>
                </c:pt>
                <c:pt idx="4">
                  <c:v>95.328762062484586</c:v>
                </c:pt>
                <c:pt idx="5">
                  <c:v>0</c:v>
                </c:pt>
                <c:pt idx="6">
                  <c:v>46.534492081310866</c:v>
                </c:pt>
                <c:pt idx="7">
                  <c:v>55.024855263263078</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CCDB-4779-BEE1-7E862C5060B2}"/>
            </c:ext>
          </c:extLst>
        </c:ser>
        <c:ser>
          <c:idx val="3"/>
          <c:order val="2"/>
          <c:tx>
            <c:strRef>
              <c:f>'Stand Table'!$G$6</c:f>
              <c:strCache>
                <c:ptCount val="1"/>
                <c:pt idx="0">
                  <c:v>Pl</c:v>
                </c:pt>
              </c:strCache>
            </c:strRef>
          </c:tx>
          <c:spPr>
            <a:solidFill>
              <a:srgbClr val="B19C7D"/>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Table'!$G$7:$G$20</c:f>
              <c:numCache>
                <c:formatCode>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CCDB-4779-BEE1-7E862C5060B2}"/>
            </c:ext>
          </c:extLst>
        </c:ser>
        <c:ser>
          <c:idx val="2"/>
          <c:order val="3"/>
          <c:tx>
            <c:strRef>
              <c:f>'Stand Table'!$F$6</c:f>
              <c:strCache>
                <c:ptCount val="1"/>
                <c:pt idx="0">
                  <c:v>Dead</c:v>
                </c:pt>
              </c:strCache>
            </c:strRef>
          </c:tx>
          <c:spPr>
            <a:solidFill>
              <a:srgbClr val="92D050"/>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Table'!$F$7:$F$20</c:f>
              <c:numCache>
                <c:formatCode>0</c:formatCode>
                <c:ptCount val="14"/>
                <c:pt idx="0">
                  <c:v>0</c:v>
                </c:pt>
                <c:pt idx="1">
                  <c:v>100</c:v>
                </c:pt>
                <c:pt idx="2">
                  <c:v>0</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CCDB-4779-BEE1-7E862C5060B2}"/>
            </c:ext>
          </c:extLst>
        </c:ser>
        <c:dLbls>
          <c:showLegendKey val="0"/>
          <c:showVal val="0"/>
          <c:showCatName val="0"/>
          <c:showSerName val="0"/>
          <c:showPercent val="0"/>
          <c:showBubbleSize val="0"/>
        </c:dLbls>
        <c:gapWidth val="150"/>
        <c:overlap val="100"/>
        <c:axId val="237472768"/>
        <c:axId val="237487232"/>
        <c:extLst xmlns:c16r2="http://schemas.microsoft.com/office/drawing/2015/06/chart">
          <c:ext xmlns:c15="http://schemas.microsoft.com/office/drawing/2012/chart" uri="{02D57815-91ED-43cb-92C2-25804820EDAC}">
            <c15:filteredBarSeries>
              <c15:ser>
                <c:idx val="4"/>
                <c:order val="1"/>
                <c:tx>
                  <c:strRef>
                    <c:extLst>
                      <c:ext uri="{02D57815-91ED-43cb-92C2-25804820EDAC}">
                        <c15:formulaRef>
                          <c15:sqref>'Stand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'Stand Table'!$H$7:$H$20</c15:sqref>
                        </c15:formulaRef>
                      </c:ext>
                    </c:extLst>
                    <c:numCache>
                      <c:formatCode>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CCDB-4779-BEE1-7E862C5060B2}"/>
                  </c:ext>
                </c:extLst>
              </c15:ser>
            </c15:filteredBarSeries>
          </c:ext>
        </c:extLst>
      </c:barChart>
      <c:scatterChart>
        <c:scatterStyle val="smoothMarker"/>
        <c:varyColors val="0"/>
        <c:ser>
          <c:idx val="6"/>
          <c:order val="4"/>
          <c:tx>
            <c:v>Prescribed</c:v>
          </c:tx>
          <c:spPr>
            <a:ln w="15875">
              <a:solidFill>
                <a:srgbClr val="FF0000"/>
              </a:solidFill>
            </a:ln>
          </c:spPr>
          <c:marker>
            <c:symbol val="none"/>
          </c:marker>
          <c:yVal>
            <c:numRef>
              <c:f>'Stand Table'!$L$7:$L$20</c:f>
              <c:numCache>
                <c:formatCode>0</c:formatCode>
                <c:ptCount val="14"/>
                <c:pt idx="0">
                  <c:v>0</c:v>
                </c:pt>
                <c:pt idx="1">
                  <c:v>105</c:v>
                </c:pt>
                <c:pt idx="2">
                  <c:v>30</c:v>
                </c:pt>
                <c:pt idx="3">
                  <c:v>33.333333333333336</c:v>
                </c:pt>
                <c:pt idx="4">
                  <c:v>76.263009649987666</c:v>
                </c:pt>
                <c:pt idx="5">
                  <c:v>0</c:v>
                </c:pt>
                <c:pt idx="6">
                  <c:v>46.534492081310866</c:v>
                </c:pt>
                <c:pt idx="7">
                  <c:v>55.024855263263078</c:v>
                </c:pt>
                <c:pt idx="8">
                  <c:v>53.5383338952659</c:v>
                </c:pt>
                <c:pt idx="9">
                  <c:v>0</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CCDB-4779-BEE1-7E862C5060B2}"/>
            </c:ext>
          </c:extLst>
        </c:ser>
        <c:ser>
          <c:idx val="5"/>
          <c:order val="5"/>
          <c:tx>
            <c:v>Residual BDq q=1.25</c:v>
          </c:tx>
          <c:spPr>
            <a:ln w="22225">
              <a:solidFill>
                <a:srgbClr val="0070C0"/>
              </a:solidFill>
            </a:ln>
          </c:spPr>
          <c:marker>
            <c:symbol val="none"/>
          </c:marker>
          <c:yVal>
            <c:numRef>
              <c:f>'Stand Table'!$AF$49:$AF$62</c:f>
              <c:numCache>
                <c:formatCode>General</c:formatCode>
                <c:ptCount val="14"/>
                <c:pt idx="0">
                  <c:v>137.18048850239725</c:v>
                </c:pt>
                <c:pt idx="1">
                  <c:v>109.7443908019178</c:v>
                </c:pt>
                <c:pt idx="2">
                  <c:v>87.795512641534245</c:v>
                </c:pt>
                <c:pt idx="3">
                  <c:v>70.236410113227393</c:v>
                </c:pt>
                <c:pt idx="4">
                  <c:v>56.18912809058191</c:v>
                </c:pt>
                <c:pt idx="5">
                  <c:v>44.951302472465528</c:v>
                </c:pt>
                <c:pt idx="6">
                  <c:v>35.961041977972421</c:v>
                </c:pt>
                <c:pt idx="7">
                  <c:v>28.76883358237794</c:v>
                </c:pt>
                <c:pt idx="8">
                  <c:v>23.015066865902352</c:v>
                </c:pt>
                <c:pt idx="9">
                  <c:v>18.412053492721881</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CCDB-4779-BEE1-7E862C5060B2}"/>
            </c:ext>
          </c:extLst>
        </c:ser>
        <c:ser>
          <c:idx val="7"/>
          <c:order val="6"/>
          <c:tx>
            <c:v>Residual BDq q=1.35</c:v>
          </c:tx>
          <c:spPr>
            <a:ln w="22225">
              <a:solidFill>
                <a:sysClr val="windowText" lastClr="000000"/>
              </a:solidFill>
            </a:ln>
          </c:spPr>
          <c:marker>
            <c:symbol val="none"/>
          </c:marker>
          <c:yVal>
            <c:numRef>
              <c:f>'Stand Table'!$AO$49:$AO$62</c:f>
              <c:numCache>
                <c:formatCode>General</c:formatCode>
                <c:ptCount val="14"/>
                <c:pt idx="0">
                  <c:v>226.36680058946811</c:v>
                </c:pt>
                <c:pt idx="1">
                  <c:v>167.67911154775413</c:v>
                </c:pt>
                <c:pt idx="2">
                  <c:v>124.20674929463269</c:v>
                </c:pt>
                <c:pt idx="3">
                  <c:v>92.004999477505692</c:v>
                </c:pt>
                <c:pt idx="4">
                  <c:v>68.151851464819032</c:v>
                </c:pt>
                <c:pt idx="5">
                  <c:v>50.482852936902979</c:v>
                </c:pt>
                <c:pt idx="6">
                  <c:v>37.394705879187391</c:v>
                </c:pt>
                <c:pt idx="7">
                  <c:v>27.699782132731396</c:v>
                </c:pt>
                <c:pt idx="8">
                  <c:v>20.518357135356588</c:v>
                </c:pt>
                <c:pt idx="9">
                  <c:v>15.198783063227102</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CCDB-4779-BEE1-7E862C5060B2}"/>
            </c:ext>
          </c:extLst>
        </c:ser>
        <c:dLbls>
          <c:showLegendKey val="0"/>
          <c:showVal val="0"/>
          <c:showCatName val="0"/>
          <c:showSerName val="0"/>
          <c:showPercent val="0"/>
          <c:showBubbleSize val="0"/>
        </c:dLbls>
        <c:axId val="237472768"/>
        <c:axId val="237487232"/>
      </c:scatterChart>
      <c:catAx>
        <c:axId val="237472768"/>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487232"/>
        <c:crosses val="autoZero"/>
        <c:auto val="1"/>
        <c:lblAlgn val="ctr"/>
        <c:lblOffset val="100"/>
        <c:noMultiLvlLbl val="0"/>
      </c:catAx>
      <c:valAx>
        <c:axId val="237487232"/>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Stems per Hectare (sph)</a:t>
                </a:r>
              </a:p>
            </c:rich>
          </c:tx>
          <c:layout>
            <c:manualLayout>
              <c:xMode val="edge"/>
              <c:yMode val="edge"/>
              <c:x val="1.3831258644536704E-2"/>
              <c:y val="0.24783281122117798"/>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472768"/>
        <c:crosses val="autoZero"/>
        <c:crossBetween val="between"/>
        <c:majorUnit val="400"/>
      </c:valAx>
    </c:plotArea>
    <c:legend>
      <c:legendPos val="r"/>
      <c:layout>
        <c:manualLayout>
          <c:xMode val="edge"/>
          <c:yMode val="edge"/>
          <c:x val="0.72046966690139347"/>
          <c:y val="0.1833237377585866"/>
          <c:w val="0.27953033309860659"/>
          <c:h val="0.4908260660965767"/>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41818870579322"/>
          <c:y val="0.20825275872773968"/>
          <c:w val="0.63691749871472247"/>
          <c:h val="0.6906539101967093"/>
        </c:manualLayout>
      </c:layout>
      <c:barChart>
        <c:barDir val="col"/>
        <c:grouping val="stacked"/>
        <c:varyColors val="0"/>
        <c:ser>
          <c:idx val="0"/>
          <c:order val="0"/>
          <c:tx>
            <c:v>Fd</c:v>
          </c:tx>
          <c:invertIfNegative val="0"/>
          <c:val>
            <c:numRef>
              <c:f>'Stand Table'!$D$7:$D$20</c:f>
              <c:numCache>
                <c:formatCode>0</c:formatCode>
                <c:ptCount val="14"/>
                <c:pt idx="0">
                  <c:v>535.71428571428567</c:v>
                </c:pt>
                <c:pt idx="1">
                  <c:v>607.14285714285711</c:v>
                </c:pt>
                <c:pt idx="2">
                  <c:v>157.14285714285714</c:v>
                </c:pt>
                <c:pt idx="3">
                  <c:v>171.42857142857142</c:v>
                </c:pt>
                <c:pt idx="4">
                  <c:v>245.95428194760518</c:v>
                </c:pt>
                <c:pt idx="5">
                  <c:v>162.7436786145399</c:v>
                </c:pt>
                <c:pt idx="6">
                  <c:v>94.346726014898394</c:v>
                </c:pt>
                <c:pt idx="7">
                  <c:v>73.070754180417069</c:v>
                </c:pt>
                <c:pt idx="8">
                  <c:v>37.115900412654241</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B1FD-4E7B-96E5-01A3C47ED752}"/>
            </c:ext>
          </c:extLst>
        </c:ser>
        <c:ser>
          <c:idx val="1"/>
          <c:order val="1"/>
          <c:tx>
            <c:strRef>
              <c:f>'Stand Table'!$E$6</c:f>
              <c:strCache>
                <c:ptCount val="1"/>
                <c:pt idx="0">
                  <c:v>Sx</c:v>
                </c:pt>
              </c:strCache>
            </c:strRef>
          </c:tx>
          <c:spPr>
            <a:solidFill>
              <a:schemeClr val="accent3"/>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Table'!$E$7:$E$20</c:f>
              <c:numCache>
                <c:formatCode>0</c:formatCode>
                <c:ptCount val="14"/>
                <c:pt idx="0">
                  <c:v>64.285714285714292</c:v>
                </c:pt>
                <c:pt idx="1">
                  <c:v>114.28571428571429</c:v>
                </c:pt>
                <c:pt idx="2">
                  <c:v>28.571428571428573</c:v>
                </c:pt>
                <c:pt idx="3">
                  <c:v>0</c:v>
                </c:pt>
                <c:pt idx="4">
                  <c:v>19.695047847567086</c:v>
                </c:pt>
                <c:pt idx="5">
                  <c:v>0</c:v>
                </c:pt>
                <c:pt idx="6">
                  <c:v>20.559646235942235</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B1FD-4E7B-96E5-01A3C47ED752}"/>
            </c:ext>
          </c:extLst>
        </c:ser>
        <c:ser>
          <c:idx val="3"/>
          <c:order val="2"/>
          <c:tx>
            <c:strRef>
              <c:f>'Stand Table'!$G$6</c:f>
              <c:strCache>
                <c:ptCount val="1"/>
                <c:pt idx="0">
                  <c:v>Pl</c:v>
                </c:pt>
              </c:strCache>
            </c:strRef>
          </c:tx>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Table'!$G$7:$G$20</c:f>
              <c:numCache>
                <c:formatCode>0</c:formatCode>
                <c:ptCount val="14"/>
                <c:pt idx="0">
                  <c:v>35.714285714285715</c:v>
                </c:pt>
                <c:pt idx="1">
                  <c:v>64.285714285714292</c:v>
                </c:pt>
                <c:pt idx="2">
                  <c:v>0</c:v>
                </c:pt>
                <c:pt idx="3">
                  <c:v>0</c:v>
                </c:pt>
                <c:pt idx="4">
                  <c:v>30.567555145334534</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B1FD-4E7B-96E5-01A3C47ED752}"/>
            </c:ext>
          </c:extLst>
        </c:ser>
        <c:ser>
          <c:idx val="2"/>
          <c:order val="3"/>
          <c:tx>
            <c:strRef>
              <c:f>'Stand Table'!$F$6</c:f>
              <c:strCache>
                <c:ptCount val="1"/>
                <c:pt idx="0">
                  <c:v>Dead</c:v>
                </c:pt>
              </c:strCache>
            </c:strRef>
          </c:tx>
          <c:spPr>
            <a:solidFill>
              <a:srgbClr val="92D050"/>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Table'!$F$7:$F$20</c:f>
              <c:numCache>
                <c:formatCode>0</c:formatCode>
                <c:ptCount val="14"/>
                <c:pt idx="0">
                  <c:v>42.857142857142854</c:v>
                </c:pt>
                <c:pt idx="1">
                  <c:v>128.57142857142858</c:v>
                </c:pt>
                <c:pt idx="2">
                  <c:v>35.714285714285715</c:v>
                </c:pt>
                <c:pt idx="3">
                  <c:v>28.571428571428573</c:v>
                </c:pt>
                <c:pt idx="4">
                  <c:v>26.568333181740005</c:v>
                </c:pt>
                <c:pt idx="5">
                  <c:v>33.619510253123686</c:v>
                </c:pt>
                <c:pt idx="6">
                  <c:v>41.846858456979831</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B1FD-4E7B-96E5-01A3C47ED752}"/>
            </c:ext>
          </c:extLst>
        </c:ser>
        <c:dLbls>
          <c:showLegendKey val="0"/>
          <c:showVal val="0"/>
          <c:showCatName val="0"/>
          <c:showSerName val="0"/>
          <c:showPercent val="0"/>
          <c:showBubbleSize val="0"/>
        </c:dLbls>
        <c:gapWidth val="150"/>
        <c:overlap val="100"/>
        <c:axId val="236643072"/>
        <c:axId val="236644992"/>
        <c:extLst xmlns:c16r2="http://schemas.microsoft.com/office/drawing/2015/06/chart">
          <c:ext xmlns:c15="http://schemas.microsoft.com/office/drawing/2012/chart" uri="{02D57815-91ED-43cb-92C2-25804820EDAC}">
            <c15:filteredBarSeries>
              <c15:ser>
                <c:idx val="4"/>
                <c:order val="0"/>
                <c:tx>
                  <c:strRef>
                    <c:extLst>
                      <c:ext uri="{02D57815-91ED-43cb-92C2-25804820EDAC}">
                        <c15:formulaRef>
                          <c15:sqref>'Stand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'Stand Table'!$H$7:$H$20</c15:sqref>
                        </c15:formulaRef>
                      </c:ext>
                    </c:extLst>
                    <c:numCache>
                      <c:formatCode>General</c:formatCode>
                      <c:ptCount val="14"/>
                      <c:pt idx="2" formatCode="0">
                        <c:v>0</c:v>
                      </c:pt>
                      <c:pt idx="3" formatCode="0">
                        <c:v>0</c:v>
                      </c:pt>
                      <c:pt idx="4" formatCode="0">
                        <c:v>0</c:v>
                      </c:pt>
                      <c:pt idx="5" formatCode="0">
                        <c:v>0</c:v>
                      </c:pt>
                      <c:pt idx="6" formatCode="0">
                        <c:v>0</c:v>
                      </c:pt>
                      <c:pt idx="7" formatCode="0">
                        <c:v>0</c:v>
                      </c:pt>
                      <c:pt idx="8" formatCode="0">
                        <c:v>0</c:v>
                      </c:pt>
                      <c:pt idx="9" formatCode="0">
                        <c:v>0</c:v>
                      </c:pt>
                      <c:pt idx="10" formatCode="0">
                        <c:v>0</c:v>
                      </c:pt>
                      <c:pt idx="11" formatCode="0">
                        <c:v>0</c:v>
                      </c:pt>
                      <c:pt idx="12" formatCode="0">
                        <c:v>0</c:v>
                      </c:pt>
                      <c:pt idx="13" formatCode="0">
                        <c:v>0</c:v>
                      </c:pt>
                    </c:numCache>
                  </c:numRef>
                </c:val>
                <c:extLst>
                  <c:ext xmlns:c16="http://schemas.microsoft.com/office/drawing/2014/chart" uri="{C3380CC4-5D6E-409C-BE32-E72D297353CC}">
                    <c16:uniqueId val="{00000007-B1FD-4E7B-96E5-01A3C47ED752}"/>
                  </c:ext>
                </c:extLst>
              </c15:ser>
            </c15:filteredBarSeries>
          </c:ext>
        </c:extLst>
      </c:barChart>
      <c:scatterChart>
        <c:scatterStyle val="smoothMarker"/>
        <c:varyColors val="0"/>
        <c:ser>
          <c:idx val="5"/>
          <c:order val="4"/>
          <c:tx>
            <c:v>Residual BDq q=1.35</c:v>
          </c:tx>
          <c:spPr>
            <a:ln w="22225">
              <a:solidFill>
                <a:schemeClr val="tx1"/>
              </a:solidFill>
            </a:ln>
          </c:spPr>
          <c:marker>
            <c:symbol val="none"/>
          </c:marker>
          <c:yVal>
            <c:numRef>
              <c:f>'Stand Table'!$AO$49:$AO$62</c:f>
              <c:numCache>
                <c:formatCode>General</c:formatCode>
                <c:ptCount val="14"/>
                <c:pt idx="0">
                  <c:v>226.36680058946811</c:v>
                </c:pt>
                <c:pt idx="1">
                  <c:v>167.67911154775413</c:v>
                </c:pt>
                <c:pt idx="2">
                  <c:v>124.20674929463269</c:v>
                </c:pt>
                <c:pt idx="3">
                  <c:v>92.004999477505692</c:v>
                </c:pt>
                <c:pt idx="4">
                  <c:v>68.151851464819032</c:v>
                </c:pt>
                <c:pt idx="5">
                  <c:v>50.482852936902979</c:v>
                </c:pt>
                <c:pt idx="6">
                  <c:v>37.394705879187391</c:v>
                </c:pt>
                <c:pt idx="7">
                  <c:v>27.699782132731396</c:v>
                </c:pt>
                <c:pt idx="8">
                  <c:v>20.518357135356588</c:v>
                </c:pt>
                <c:pt idx="9">
                  <c:v>15.198783063227102</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B1FD-4E7B-96E5-01A3C47ED752}"/>
            </c:ext>
          </c:extLst>
        </c:ser>
        <c:ser>
          <c:idx val="7"/>
          <c:order val="5"/>
          <c:tx>
            <c:v>Residual BDq q=1.25</c:v>
          </c:tx>
          <c:spPr>
            <a:ln w="22225">
              <a:solidFill>
                <a:srgbClr val="0070C0"/>
              </a:solidFill>
            </a:ln>
          </c:spPr>
          <c:marker>
            <c:symbol val="none"/>
          </c:marker>
          <c:yVal>
            <c:numRef>
              <c:f>'Stand Table'!$AD$50:$AD$63</c:f>
              <c:numCache>
                <c:formatCode>General</c:formatCode>
                <c:ptCount val="14"/>
                <c:pt idx="0">
                  <c:v>137.18048850239725</c:v>
                </c:pt>
                <c:pt idx="1">
                  <c:v>109.7443908019178</c:v>
                </c:pt>
                <c:pt idx="2">
                  <c:v>87.795512641534245</c:v>
                </c:pt>
                <c:pt idx="3">
                  <c:v>70.236410113227393</c:v>
                </c:pt>
                <c:pt idx="4">
                  <c:v>56.18912809058191</c:v>
                </c:pt>
                <c:pt idx="5">
                  <c:v>44.951302472465528</c:v>
                </c:pt>
                <c:pt idx="6">
                  <c:v>35.961041977972421</c:v>
                </c:pt>
                <c:pt idx="7">
                  <c:v>28.76883358237794</c:v>
                </c:pt>
                <c:pt idx="8">
                  <c:v>23.015066865902352</c:v>
                </c:pt>
                <c:pt idx="9">
                  <c:v>18.412053492721881</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B1FD-4E7B-96E5-01A3C47ED752}"/>
            </c:ext>
          </c:extLst>
        </c:ser>
        <c:ser>
          <c:idx val="6"/>
          <c:order val="6"/>
          <c:tx>
            <c:v>Prescribed</c:v>
          </c:tx>
          <c:spPr>
            <a:ln w="15875">
              <a:solidFill>
                <a:srgbClr val="FF0000"/>
              </a:solidFill>
            </a:ln>
          </c:spPr>
          <c:marker>
            <c:symbol val="none"/>
          </c:marker>
          <c:yVal>
            <c:numRef>
              <c:f>'Stand Table'!$L$7:$L$20</c:f>
              <c:numCache>
                <c:formatCode>0</c:formatCode>
                <c:ptCount val="14"/>
                <c:pt idx="0">
                  <c:v>0</c:v>
                </c:pt>
                <c:pt idx="1">
                  <c:v>0</c:v>
                </c:pt>
                <c:pt idx="2">
                  <c:v>0</c:v>
                </c:pt>
                <c:pt idx="3">
                  <c:v>0</c:v>
                </c:pt>
                <c:pt idx="4">
                  <c:v>129.11408724889873</c:v>
                </c:pt>
                <c:pt idx="5">
                  <c:v>82.472539324418719</c:v>
                </c:pt>
                <c:pt idx="6">
                  <c:v>78.376615353910239</c:v>
                </c:pt>
                <c:pt idx="7">
                  <c:v>73.070754180417069</c:v>
                </c:pt>
                <c:pt idx="8">
                  <c:v>37.115900412654241</c:v>
                </c:pt>
                <c:pt idx="9">
                  <c:v>0</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B1FD-4E7B-96E5-01A3C47ED752}"/>
            </c:ext>
          </c:extLst>
        </c:ser>
        <c:dLbls>
          <c:showLegendKey val="0"/>
          <c:showVal val="0"/>
          <c:showCatName val="0"/>
          <c:showSerName val="0"/>
          <c:showPercent val="0"/>
          <c:showBubbleSize val="0"/>
        </c:dLbls>
        <c:axId val="236643072"/>
        <c:axId val="236644992"/>
      </c:scatterChart>
      <c:catAx>
        <c:axId val="236643072"/>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6644992"/>
        <c:crosses val="autoZero"/>
        <c:auto val="1"/>
        <c:lblAlgn val="ctr"/>
        <c:lblOffset val="100"/>
        <c:noMultiLvlLbl val="0"/>
      </c:catAx>
      <c:valAx>
        <c:axId val="236644992"/>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dirty="0"/>
                  <a:t>Stems per Hectare (sph)</a:t>
                </a:r>
              </a:p>
            </c:rich>
          </c:tx>
          <c:layout>
            <c:manualLayout>
              <c:xMode val="edge"/>
              <c:yMode val="edge"/>
              <c:x val="2.7576913710528454E-2"/>
              <c:y val="0.28009087573730701"/>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6643072"/>
        <c:crosses val="autoZero"/>
        <c:crossBetween val="between"/>
        <c:majorUnit val="200"/>
      </c:valAx>
    </c:plotArea>
    <c:legend>
      <c:legendPos val="r"/>
      <c:layout>
        <c:manualLayout>
          <c:xMode val="edge"/>
          <c:yMode val="edge"/>
          <c:x val="0.79757426198013903"/>
          <c:y val="0.25142409618152567"/>
          <c:w val="0.19142917444597779"/>
          <c:h val="0.58001044224310672"/>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63519552309694"/>
          <c:y val="0.18920408040668904"/>
          <c:w val="0.62347028270465399"/>
          <c:h val="0.7097027926081112"/>
        </c:manualLayout>
      </c:layout>
      <c:barChart>
        <c:barDir val="col"/>
        <c:grouping val="stacked"/>
        <c:varyColors val="0"/>
        <c:ser>
          <c:idx val="0"/>
          <c:order val="0"/>
          <c:tx>
            <c:v>Fd</c:v>
          </c:tx>
          <c:invertIfNegative val="0"/>
          <c:val>
            <c:numRef>
              <c:f>'Stand Table'!$D$7:$D$20</c:f>
              <c:numCache>
                <c:formatCode>0</c:formatCode>
                <c:ptCount val="14"/>
                <c:pt idx="0">
                  <c:v>650</c:v>
                </c:pt>
                <c:pt idx="1">
                  <c:v>1850</c:v>
                </c:pt>
                <c:pt idx="2">
                  <c:v>200</c:v>
                </c:pt>
                <c:pt idx="3">
                  <c:v>75</c:v>
                </c:pt>
                <c:pt idx="4">
                  <c:v>190.25286708441837</c:v>
                </c:pt>
                <c:pt idx="5">
                  <c:v>41.403471147735516</c:v>
                </c:pt>
                <c:pt idx="6">
                  <c:v>102.55853532842907</c:v>
                </c:pt>
                <c:pt idx="7">
                  <c:v>128.02526605676096</c:v>
                </c:pt>
                <c:pt idx="8">
                  <c:v>80.697168710129944</c:v>
                </c:pt>
                <c:pt idx="9">
                  <c:v>16.15675991292094</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AA40-4E3B-A945-65475AEB0254}"/>
            </c:ext>
          </c:extLst>
        </c:ser>
        <c:ser>
          <c:idx val="1"/>
          <c:order val="1"/>
          <c:tx>
            <c:strRef>
              <c:f>'Stand Table'!$E$6</c:f>
              <c:strCache>
                <c:ptCount val="1"/>
                <c:pt idx="0">
                  <c:v>Sx</c:v>
                </c:pt>
              </c:strCache>
            </c:strRef>
          </c:tx>
          <c:spPr>
            <a:solidFill>
              <a:schemeClr val="accent3"/>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Table'!$E$7:$E$20</c:f>
              <c:numCache>
                <c:formatCode>0</c:formatCode>
                <c:ptCount val="14"/>
                <c:pt idx="0">
                  <c:v>50</c:v>
                </c:pt>
                <c:pt idx="1">
                  <c:v>0</c:v>
                </c:pt>
                <c:pt idx="2">
                  <c:v>25</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AA40-4E3B-A945-65475AEB0254}"/>
            </c:ext>
          </c:extLst>
        </c:ser>
        <c:ser>
          <c:idx val="3"/>
          <c:order val="2"/>
          <c:tx>
            <c:strRef>
              <c:f>'Stand Table'!$G$6</c:f>
              <c:strCache>
                <c:ptCount val="1"/>
                <c:pt idx="0">
                  <c:v>Pl</c:v>
                </c:pt>
              </c:strCache>
            </c:strRef>
          </c:tx>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Table'!$G$7:$G$20</c:f>
              <c:numCache>
                <c:formatCode>0</c:formatCode>
                <c:ptCount val="14"/>
                <c:pt idx="0">
                  <c:v>0</c:v>
                </c:pt>
                <c:pt idx="1">
                  <c:v>50</c:v>
                </c:pt>
                <c:pt idx="2">
                  <c:v>0</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AA40-4E3B-A945-65475AEB0254}"/>
            </c:ext>
          </c:extLst>
        </c:ser>
        <c:ser>
          <c:idx val="2"/>
          <c:order val="3"/>
          <c:tx>
            <c:strRef>
              <c:f>'Stand Table'!$F$6</c:f>
              <c:strCache>
                <c:ptCount val="1"/>
                <c:pt idx="0">
                  <c:v>Dead</c:v>
                </c:pt>
              </c:strCache>
            </c:strRef>
          </c:tx>
          <c:spPr>
            <a:solidFill>
              <a:srgbClr val="92D050"/>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Table'!$F$7:$F$20</c:f>
              <c:numCache>
                <c:formatCode>0</c:formatCode>
                <c:ptCount val="14"/>
                <c:pt idx="0">
                  <c:v>25</c:v>
                </c:pt>
                <c:pt idx="1">
                  <c:v>225</c:v>
                </c:pt>
                <c:pt idx="2">
                  <c:v>0</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AA40-4E3B-A945-65475AEB0254}"/>
            </c:ext>
          </c:extLst>
        </c:ser>
        <c:dLbls>
          <c:showLegendKey val="0"/>
          <c:showVal val="0"/>
          <c:showCatName val="0"/>
          <c:showSerName val="0"/>
          <c:showPercent val="0"/>
          <c:showBubbleSize val="0"/>
        </c:dLbls>
        <c:gapWidth val="150"/>
        <c:overlap val="100"/>
        <c:axId val="236800256"/>
        <c:axId val="236810624"/>
        <c:extLst xmlns:c16r2="http://schemas.microsoft.com/office/drawing/2015/06/chart">
          <c:ext xmlns:c15="http://schemas.microsoft.com/office/drawing/2012/chart" uri="{02D57815-91ED-43cb-92C2-25804820EDAC}">
            <c15:filteredBarSeries>
              <c15:ser>
                <c:idx val="4"/>
                <c:order val="0"/>
                <c:tx>
                  <c:strRef>
                    <c:extLst>
                      <c:ext uri="{02D57815-91ED-43cb-92C2-25804820EDAC}">
                        <c15:formulaRef>
                          <c15:sqref>'Stand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'Stand Table'!$H$7:$H$20</c15:sqref>
                        </c15:formulaRef>
                      </c:ext>
                    </c:extLst>
                    <c:numCache>
                      <c:formatCode>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AA40-4E3B-A945-65475AEB0254}"/>
                  </c:ext>
                </c:extLst>
              </c15:ser>
            </c15:filteredBarSeries>
          </c:ext>
        </c:extLst>
      </c:barChart>
      <c:scatterChart>
        <c:scatterStyle val="smoothMarker"/>
        <c:varyColors val="0"/>
        <c:ser>
          <c:idx val="5"/>
          <c:order val="4"/>
          <c:tx>
            <c:v>Prescribed</c:v>
          </c:tx>
          <c:spPr>
            <a:ln w="22225">
              <a:solidFill>
                <a:srgbClr val="FF0000"/>
              </a:solidFill>
            </a:ln>
          </c:spPr>
          <c:marker>
            <c:symbol val="none"/>
          </c:marker>
          <c:yVal>
            <c:numRef>
              <c:f>'Stand Table'!$L$7:$L$20</c:f>
              <c:numCache>
                <c:formatCode>0</c:formatCode>
                <c:ptCount val="14"/>
                <c:pt idx="0">
                  <c:v>0</c:v>
                </c:pt>
                <c:pt idx="1">
                  <c:v>0</c:v>
                </c:pt>
                <c:pt idx="2">
                  <c:v>0</c:v>
                </c:pt>
                <c:pt idx="3">
                  <c:v>0</c:v>
                </c:pt>
                <c:pt idx="4">
                  <c:v>60.880917467013859</c:v>
                </c:pt>
                <c:pt idx="5">
                  <c:v>41.403471147735516</c:v>
                </c:pt>
                <c:pt idx="6">
                  <c:v>71.790974729900356</c:v>
                </c:pt>
                <c:pt idx="7">
                  <c:v>128.02526605676096</c:v>
                </c:pt>
                <c:pt idx="8">
                  <c:v>80.697168710129944</c:v>
                </c:pt>
                <c:pt idx="9">
                  <c:v>16.15675991292094</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AA40-4E3B-A945-65475AEB0254}"/>
            </c:ext>
          </c:extLst>
        </c:ser>
        <c:ser>
          <c:idx val="6"/>
          <c:order val="5"/>
          <c:tx>
            <c:v>Residual BDq q=1.2</c:v>
          </c:tx>
          <c:spPr>
            <a:ln w="22225">
              <a:solidFill>
                <a:srgbClr val="0070C0"/>
              </a:solidFill>
            </a:ln>
          </c:spPr>
          <c:marker>
            <c:symbol val="none"/>
          </c:marker>
          <c:yVal>
            <c:numRef>
              <c:f>'Stand Table'!$AC$53:$AC$66</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AA40-4E3B-A945-65475AEB0254}"/>
            </c:ext>
          </c:extLst>
        </c:ser>
        <c:ser>
          <c:idx val="7"/>
          <c:order val="6"/>
          <c:tx>
            <c:v>Residual BDq q=1.35</c:v>
          </c:tx>
          <c:spPr>
            <a:ln w="22225">
              <a:solidFill>
                <a:schemeClr val="tx1"/>
              </a:solidFill>
            </a:ln>
          </c:spPr>
          <c:marker>
            <c:symbol val="none"/>
          </c:marker>
          <c:yVal>
            <c:numRef>
              <c:f>'Stand Table'!$AN$53:$AN$66</c:f>
              <c:numCache>
                <c:formatCode>General</c:formatCode>
                <c:ptCount val="14"/>
                <c:pt idx="0">
                  <c:v>236.73233781489631</c:v>
                </c:pt>
                <c:pt idx="1">
                  <c:v>176.66592374245991</c:v>
                </c:pt>
                <c:pt idx="2">
                  <c:v>131.84024159885067</c:v>
                </c:pt>
                <c:pt idx="3">
                  <c:v>98.388239999142286</c:v>
                </c:pt>
                <c:pt idx="4">
                  <c:v>73.424059700852453</c:v>
                </c:pt>
                <c:pt idx="5">
                  <c:v>54.794074403621231</c:v>
                </c:pt>
                <c:pt idx="6">
                  <c:v>40.891100301209875</c:v>
                </c:pt>
                <c:pt idx="7">
                  <c:v>30.515746493440201</c:v>
                </c:pt>
                <c:pt idx="8">
                  <c:v>22.77294514435836</c:v>
                </c:pt>
                <c:pt idx="9">
                  <c:v>16.994735182356983</c:v>
                </c:pt>
                <c:pt idx="10">
                  <c:v>12.682638195788792</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AA40-4E3B-A945-65475AEB0254}"/>
            </c:ext>
          </c:extLst>
        </c:ser>
        <c:dLbls>
          <c:showLegendKey val="0"/>
          <c:showVal val="0"/>
          <c:showCatName val="0"/>
          <c:showSerName val="0"/>
          <c:showPercent val="0"/>
          <c:showBubbleSize val="0"/>
        </c:dLbls>
        <c:axId val="236800256"/>
        <c:axId val="236810624"/>
      </c:scatterChart>
      <c:catAx>
        <c:axId val="236800256"/>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6810624"/>
        <c:crosses val="autoZero"/>
        <c:auto val="1"/>
        <c:lblAlgn val="ctr"/>
        <c:lblOffset val="100"/>
        <c:noMultiLvlLbl val="0"/>
      </c:catAx>
      <c:valAx>
        <c:axId val="236810624"/>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Stems per Hectare (sph)</a:t>
                </a:r>
              </a:p>
            </c:rich>
          </c:tx>
          <c:layout>
            <c:manualLayout>
              <c:xMode val="edge"/>
              <c:yMode val="edge"/>
              <c:x val="1.3831258644536704E-2"/>
              <c:y val="0.24783281122117798"/>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6800256"/>
        <c:crosses val="autoZero"/>
        <c:crossBetween val="between"/>
        <c:majorUnit val="500"/>
      </c:valAx>
    </c:plotArea>
    <c:legend>
      <c:legendPos val="r"/>
      <c:layout>
        <c:manualLayout>
          <c:xMode val="edge"/>
          <c:yMode val="edge"/>
          <c:x val="0.75633714857807721"/>
          <c:y val="0.24067140800948264"/>
          <c:w val="0.22716800606109802"/>
          <c:h val="0.59434735980583075"/>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4181887057933"/>
          <c:y val="0.19750007055569668"/>
          <c:w val="0.56543500924659862"/>
          <c:h val="0.67601282315346689"/>
        </c:manualLayout>
      </c:layout>
      <c:barChart>
        <c:barDir val="col"/>
        <c:grouping val="stacked"/>
        <c:varyColors val="0"/>
        <c:ser>
          <c:idx val="0"/>
          <c:order val="0"/>
          <c:tx>
            <c:v>Fd</c:v>
          </c:tx>
          <c:invertIfNegative val="0"/>
          <c:val>
            <c:numRef>
              <c:f>'Stand Table'!$D$7:$D$20</c:f>
              <c:numCache>
                <c:formatCode>0</c:formatCode>
                <c:ptCount val="14"/>
                <c:pt idx="0">
                  <c:v>770.58823529411768</c:v>
                </c:pt>
                <c:pt idx="1">
                  <c:v>1717.6470588235295</c:v>
                </c:pt>
                <c:pt idx="2">
                  <c:v>847.05882352941171</c:v>
                </c:pt>
                <c:pt idx="3">
                  <c:v>241.1764705882353</c:v>
                </c:pt>
                <c:pt idx="4">
                  <c:v>152.93885657609653</c:v>
                </c:pt>
                <c:pt idx="5">
                  <c:v>53.117533047215332</c:v>
                </c:pt>
                <c:pt idx="6">
                  <c:v>70.436874526352995</c:v>
                </c:pt>
                <c:pt idx="7">
                  <c:v>25.567040017601236</c:v>
                </c:pt>
                <c:pt idx="8">
                  <c:v>25.269440658783424</c:v>
                </c:pt>
                <c:pt idx="9">
                  <c:v>6.7386589123018776</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110C-42EC-94C4-0DA281E22780}"/>
            </c:ext>
          </c:extLst>
        </c:ser>
        <c:ser>
          <c:idx val="1"/>
          <c:order val="1"/>
          <c:tx>
            <c:strRef>
              <c:f>'Stand Table'!$E$6</c:f>
              <c:strCache>
                <c:ptCount val="1"/>
                <c:pt idx="0">
                  <c:v>Sx</c:v>
                </c:pt>
              </c:strCache>
            </c:strRef>
          </c:tx>
          <c:spPr>
            <a:solidFill>
              <a:schemeClr val="accent3"/>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Table'!$E$7:$E$20</c:f>
              <c:numCache>
                <c:formatCode>0</c:formatCode>
                <c:ptCount val="14"/>
                <c:pt idx="0">
                  <c:v>88.235294117647058</c:v>
                </c:pt>
                <c:pt idx="1">
                  <c:v>35.294117647058826</c:v>
                </c:pt>
                <c:pt idx="2">
                  <c:v>17.647058823529413</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110C-42EC-94C4-0DA281E22780}"/>
            </c:ext>
          </c:extLst>
        </c:ser>
        <c:ser>
          <c:idx val="3"/>
          <c:order val="2"/>
          <c:tx>
            <c:strRef>
              <c:f>'Stand Table'!$G$6</c:f>
              <c:strCache>
                <c:ptCount val="1"/>
                <c:pt idx="0">
                  <c:v>Pl</c:v>
                </c:pt>
              </c:strCache>
            </c:strRef>
          </c:tx>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Table'!$G$7:$G$20</c:f>
              <c:numCache>
                <c:formatCode>0</c:formatCode>
                <c:ptCount val="14"/>
                <c:pt idx="0">
                  <c:v>47.058823529411768</c:v>
                </c:pt>
                <c:pt idx="1">
                  <c:v>76.470588235294116</c:v>
                </c:pt>
                <c:pt idx="2">
                  <c:v>35.294117647058826</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110C-42EC-94C4-0DA281E22780}"/>
            </c:ext>
          </c:extLst>
        </c:ser>
        <c:ser>
          <c:idx val="2"/>
          <c:order val="3"/>
          <c:tx>
            <c:strRef>
              <c:f>'Stand Table'!$F$6</c:f>
              <c:strCache>
                <c:ptCount val="1"/>
                <c:pt idx="0">
                  <c:v>Dead</c:v>
                </c:pt>
              </c:strCache>
            </c:strRef>
          </c:tx>
          <c:spPr>
            <a:solidFill>
              <a:srgbClr val="92D050"/>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Table'!$F$7:$F$20</c:f>
              <c:numCache>
                <c:formatCode>0</c:formatCode>
                <c:ptCount val="14"/>
                <c:pt idx="0">
                  <c:v>17.647058823529413</c:v>
                </c:pt>
                <c:pt idx="1">
                  <c:v>264.70588235294116</c:v>
                </c:pt>
                <c:pt idx="2">
                  <c:v>17.647058823529413</c:v>
                </c:pt>
                <c:pt idx="3">
                  <c:v>11.764705882352942</c:v>
                </c:pt>
                <c:pt idx="4">
                  <c:v>19.298730657309065</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110C-42EC-94C4-0DA281E22780}"/>
            </c:ext>
          </c:extLst>
        </c:ser>
        <c:dLbls>
          <c:showLegendKey val="0"/>
          <c:showVal val="0"/>
          <c:showCatName val="0"/>
          <c:showSerName val="0"/>
          <c:showPercent val="0"/>
          <c:showBubbleSize val="0"/>
        </c:dLbls>
        <c:gapWidth val="150"/>
        <c:overlap val="100"/>
        <c:axId val="237420544"/>
        <c:axId val="237422464"/>
        <c:extLst xmlns:c16r2="http://schemas.microsoft.com/office/drawing/2015/06/chart">
          <c:ext xmlns:c15="http://schemas.microsoft.com/office/drawing/2012/chart" uri="{02D57815-91ED-43cb-92C2-25804820EDAC}">
            <c15:filteredBarSeries>
              <c15:ser>
                <c:idx val="4"/>
                <c:order val="0"/>
                <c:tx>
                  <c:strRef>
                    <c:extLst>
                      <c:ext uri="{02D57815-91ED-43cb-92C2-25804820EDAC}">
                        <c15:formulaRef>
                          <c15:sqref>'Stand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'Stand Table'!$H$7:$H$20</c15:sqref>
                        </c15:formulaRef>
                      </c:ext>
                    </c:extLst>
                    <c:numCache>
                      <c:formatCode>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110C-42EC-94C4-0DA281E22780}"/>
                  </c:ext>
                </c:extLst>
              </c15:ser>
            </c15:filteredBarSeries>
          </c:ext>
        </c:extLst>
      </c:barChart>
      <c:scatterChart>
        <c:scatterStyle val="smoothMarker"/>
        <c:varyColors val="0"/>
        <c:ser>
          <c:idx val="5"/>
          <c:order val="4"/>
          <c:tx>
            <c:v>Residual BDq q=1.2</c:v>
          </c:tx>
          <c:spPr>
            <a:ln w="22225">
              <a:solidFill>
                <a:srgbClr val="0070C0"/>
              </a:solidFill>
            </a:ln>
          </c:spPr>
          <c:marker>
            <c:symbol val="none"/>
          </c:marker>
          <c:yVal>
            <c:numRef>
              <c:f>'Stand Table'!$AC$51:$AC$64</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110C-42EC-94C4-0DA281E22780}"/>
            </c:ext>
          </c:extLst>
        </c:ser>
        <c:ser>
          <c:idx val="6"/>
          <c:order val="5"/>
          <c:tx>
            <c:v>Residual BDq q=1.35</c:v>
          </c:tx>
          <c:spPr>
            <a:ln w="22225">
              <a:solidFill>
                <a:schemeClr val="tx1"/>
              </a:solidFill>
            </a:ln>
          </c:spPr>
          <c:marker>
            <c:symbol val="none"/>
          </c:marker>
          <c:yVal>
            <c:numRef>
              <c:f>'Stand Table'!$AN$51:$AN$64</c:f>
              <c:numCache>
                <c:formatCode>General</c:formatCode>
                <c:ptCount val="14"/>
                <c:pt idx="0">
                  <c:v>249.29579089842611</c:v>
                </c:pt>
                <c:pt idx="1">
                  <c:v>184.66354881364896</c:v>
                </c:pt>
                <c:pt idx="2">
                  <c:v>136.78781393603626</c:v>
                </c:pt>
                <c:pt idx="3">
                  <c:v>101.32430661928609</c:v>
                </c:pt>
                <c:pt idx="4">
                  <c:v>75.055041940211922</c:v>
                </c:pt>
                <c:pt idx="5">
                  <c:v>55.59632736311994</c:v>
                </c:pt>
                <c:pt idx="6">
                  <c:v>41.182464713422178</c:v>
                </c:pt>
                <c:pt idx="7">
                  <c:v>30.505529417349756</c:v>
                </c:pt>
                <c:pt idx="8">
                  <c:v>22.596688457296114</c:v>
                </c:pt>
                <c:pt idx="9">
                  <c:v>16.738287746145268</c:v>
                </c:pt>
                <c:pt idx="10">
                  <c:v>12.39873166381131</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110C-42EC-94C4-0DA281E22780}"/>
            </c:ext>
          </c:extLst>
        </c:ser>
        <c:ser>
          <c:idx val="7"/>
          <c:order val="6"/>
          <c:tx>
            <c:v>Prescribed</c:v>
          </c:tx>
          <c:spPr>
            <a:ln w="22225">
              <a:solidFill>
                <a:srgbClr val="FF0000"/>
              </a:solidFill>
            </a:ln>
          </c:spPr>
          <c:marker>
            <c:symbol val="none"/>
          </c:marker>
          <c:yVal>
            <c:numRef>
              <c:f>'Stand Table'!$L$7:$L$20</c:f>
              <c:numCache>
                <c:formatCode>0</c:formatCode>
                <c:ptCount val="14"/>
                <c:pt idx="0">
                  <c:v>0</c:v>
                </c:pt>
                <c:pt idx="1">
                  <c:v>0</c:v>
                </c:pt>
                <c:pt idx="2">
                  <c:v>45.882352941176464</c:v>
                </c:pt>
                <c:pt idx="3">
                  <c:v>202.35294117647058</c:v>
                </c:pt>
                <c:pt idx="4">
                  <c:v>172.23758723340558</c:v>
                </c:pt>
                <c:pt idx="5">
                  <c:v>53.117533047215332</c:v>
                </c:pt>
                <c:pt idx="6">
                  <c:v>70.436874526352995</c:v>
                </c:pt>
                <c:pt idx="7">
                  <c:v>25.567040017601236</c:v>
                </c:pt>
                <c:pt idx="8">
                  <c:v>25.269440658783424</c:v>
                </c:pt>
                <c:pt idx="9">
                  <c:v>6.7386589123018776</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110C-42EC-94C4-0DA281E22780}"/>
            </c:ext>
          </c:extLst>
        </c:ser>
        <c:dLbls>
          <c:showLegendKey val="0"/>
          <c:showVal val="0"/>
          <c:showCatName val="0"/>
          <c:showSerName val="0"/>
          <c:showPercent val="0"/>
          <c:showBubbleSize val="0"/>
        </c:dLbls>
        <c:axId val="237420544"/>
        <c:axId val="237422464"/>
      </c:scatterChart>
      <c:catAx>
        <c:axId val="237420544"/>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422464"/>
        <c:crosses val="autoZero"/>
        <c:auto val="1"/>
        <c:lblAlgn val="ctr"/>
        <c:lblOffset val="100"/>
        <c:noMultiLvlLbl val="0"/>
      </c:catAx>
      <c:valAx>
        <c:axId val="237422464"/>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Stems per Hectare (sph)</a:t>
                </a:r>
              </a:p>
            </c:rich>
          </c:tx>
          <c:layout>
            <c:manualLayout>
              <c:xMode val="edge"/>
              <c:yMode val="edge"/>
              <c:x val="1.3831258644536708E-2"/>
              <c:y val="0.24783281122117798"/>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420544"/>
        <c:crosses val="autoZero"/>
        <c:crossBetween val="between"/>
      </c:valAx>
    </c:plotArea>
    <c:legend>
      <c:legendPos val="r"/>
      <c:layout>
        <c:manualLayout>
          <c:xMode val="edge"/>
          <c:yMode val="edge"/>
          <c:x val="0.73171557148170852"/>
          <c:y val="0.22991871983743969"/>
          <c:w val="0.26828442851829143"/>
          <c:h val="0.58489442093684918"/>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84814970647752"/>
          <c:y val="0.20466852933705867"/>
          <c:w val="0.61815208636296037"/>
          <c:h val="0.68688454265797427"/>
        </c:manualLayout>
      </c:layout>
      <c:barChart>
        <c:barDir val="col"/>
        <c:grouping val="stacked"/>
        <c:varyColors val="0"/>
        <c:ser>
          <c:idx val="0"/>
          <c:order val="0"/>
          <c:tx>
            <c:v>Fd</c:v>
          </c:tx>
          <c:invertIfNegative val="0"/>
          <c:val>
            <c:numRef>
              <c:f>'TU2C A'!$C$7:$C$20</c:f>
              <c:numCache>
                <c:formatCode>0</c:formatCode>
                <c:ptCount val="14"/>
                <c:pt idx="0">
                  <c:v>447.05882352941177</c:v>
                </c:pt>
                <c:pt idx="1">
                  <c:v>500</c:v>
                </c:pt>
                <c:pt idx="2">
                  <c:v>123.52941176470588</c:v>
                </c:pt>
                <c:pt idx="3">
                  <c:v>188.23529411764707</c:v>
                </c:pt>
                <c:pt idx="4">
                  <c:v>146.88930294446183</c:v>
                </c:pt>
                <c:pt idx="5">
                  <c:v>152.31010157801893</c:v>
                </c:pt>
                <c:pt idx="6">
                  <c:v>93.508782227369721</c:v>
                </c:pt>
                <c:pt idx="7">
                  <c:v>29.693797061706139</c:v>
                </c:pt>
                <c:pt idx="8">
                  <c:v>1.6286800793683942</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C6C1-43EA-BE8C-22842656D218}"/>
            </c:ext>
          </c:extLst>
        </c:ser>
        <c:ser>
          <c:idx val="1"/>
          <c:order val="1"/>
          <c:tx>
            <c:strRef>
              <c:f>'TU2C A'!$D$6</c:f>
              <c:strCache>
                <c:ptCount val="1"/>
                <c:pt idx="0">
                  <c:v>Sx</c:v>
                </c:pt>
              </c:strCache>
            </c:strRef>
          </c:tx>
          <c:invertIfNegative val="0"/>
          <c:cat>
            <c:numRef>
              <c:f>'[7]Stand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'TU2C A'!$D$7:$D$20</c:f>
              <c:numCache>
                <c:formatCode>0</c:formatCode>
                <c:ptCount val="14"/>
                <c:pt idx="0">
                  <c:v>17.647058823529413</c:v>
                </c:pt>
                <c:pt idx="1">
                  <c:v>23.529411764705884</c:v>
                </c:pt>
                <c:pt idx="2">
                  <c:v>5.882352941176471</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C6C1-43EA-BE8C-22842656D218}"/>
            </c:ext>
          </c:extLst>
        </c:ser>
        <c:ser>
          <c:idx val="3"/>
          <c:order val="2"/>
          <c:tx>
            <c:strRef>
              <c:f>'TU2C A'!$F$6</c:f>
              <c:strCache>
                <c:ptCount val="1"/>
                <c:pt idx="0">
                  <c:v>Pl</c:v>
                </c:pt>
              </c:strCache>
            </c:strRef>
          </c:tx>
          <c:spPr>
            <a:solidFill>
              <a:srgbClr val="92D050"/>
            </a:solidFill>
          </c:spPr>
          <c:invertIfNegative val="0"/>
          <c:cat>
            <c:numRef>
              <c:f>'[7]Stand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'TU2C A'!$F$7:$F$20</c:f>
              <c:numCache>
                <c:formatCode>0</c:formatCode>
                <c:ptCount val="14"/>
                <c:pt idx="0">
                  <c:v>47.058823529411768</c:v>
                </c:pt>
                <c:pt idx="1">
                  <c:v>82.352941176470594</c:v>
                </c:pt>
                <c:pt idx="2">
                  <c:v>0</c:v>
                </c:pt>
                <c:pt idx="3">
                  <c:v>0</c:v>
                </c:pt>
                <c:pt idx="4">
                  <c:v>0</c:v>
                </c:pt>
                <c:pt idx="5">
                  <c:v>0</c:v>
                </c:pt>
                <c:pt idx="6">
                  <c:v>4.6094390819028392</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C6C1-43EA-BE8C-22842656D218}"/>
            </c:ext>
          </c:extLst>
        </c:ser>
        <c:ser>
          <c:idx val="2"/>
          <c:order val="3"/>
          <c:tx>
            <c:strRef>
              <c:f>'TU2C A'!$E$6</c:f>
              <c:strCache>
                <c:ptCount val="1"/>
                <c:pt idx="0">
                  <c:v>Dead</c:v>
                </c:pt>
              </c:strCache>
            </c:strRef>
          </c:tx>
          <c:invertIfNegative val="0"/>
          <c:cat>
            <c:numRef>
              <c:f>'[7]Stand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'TU2C A'!$E$7:$E$20</c:f>
              <c:numCache>
                <c:formatCode>0</c:formatCode>
                <c:ptCount val="14"/>
                <c:pt idx="0">
                  <c:v>5.882352941176471</c:v>
                </c:pt>
                <c:pt idx="1">
                  <c:v>105.88235294117646</c:v>
                </c:pt>
                <c:pt idx="2">
                  <c:v>35.294117647058826</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C6C1-43EA-BE8C-22842656D218}"/>
            </c:ext>
          </c:extLst>
        </c:ser>
        <c:dLbls>
          <c:showLegendKey val="0"/>
          <c:showVal val="0"/>
          <c:showCatName val="0"/>
          <c:showSerName val="0"/>
          <c:showPercent val="0"/>
          <c:showBubbleSize val="0"/>
        </c:dLbls>
        <c:gapWidth val="150"/>
        <c:overlap val="100"/>
        <c:axId val="238097536"/>
        <c:axId val="238099456"/>
        <c:extLst xmlns:c16r2="http://schemas.microsoft.com/office/drawing/2015/06/chart">
          <c:ext xmlns:c15="http://schemas.microsoft.com/office/drawing/2012/chart" uri="{02D57815-91ED-43cb-92C2-25804820EDAC}">
            <c15:filteredBarSeries>
              <c15:ser>
                <c:idx val="4"/>
                <c:order val="0"/>
                <c:tx>
                  <c:strRef>
                    <c:extLst>
                      <c:ext uri="{02D57815-91ED-43cb-92C2-25804820EDAC}">
                        <c15:formulaRef>
                          <c15:sqref>'G:\Government\MoFR\FESBC\Prescription Project_1\Field Data - March 6-10th\Proposed Treatment Units\[Borland_Prelim_Tree_Form_NOS_TU2C.xlsx]Stand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'[7]Stand Table'!$H$7:$H$20</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C6C1-43EA-BE8C-22842656D218}"/>
                  </c:ext>
                </c:extLst>
              </c15:ser>
            </c15:filteredBarSeries>
            <c15:filteredBarSeries>
              <c15:ser>
                <c:idx val="5"/>
                <c:order val="1"/>
                <c:tx>
                  <c:v>Ep</c:v>
                </c:tx>
                <c:invertIfNegative val="0"/>
                <c:val>
                  <c:numRef>
                    <c:extLst xmlns:c15="http://schemas.microsoft.com/office/drawing/2012/chart">
                      <c:ext xmlns:c15="http://schemas.microsoft.com/office/drawing/2012/chart" uri="{02D57815-91ED-43cb-92C2-25804820EDAC}">
                        <c15:formulaRef>
                          <c15:sqref>'[7]Stand Table'!$I$7:$I$20</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xmlns:c15="http://schemas.microsoft.com/office/drawing/2012/chart">
                  <c:ext xmlns:c16="http://schemas.microsoft.com/office/drawing/2014/chart" uri="{C3380CC4-5D6E-409C-BE32-E72D297353CC}">
                    <c16:uniqueId val="{00000008-C6C1-43EA-BE8C-22842656D218}"/>
                  </c:ext>
                </c:extLst>
              </c15:ser>
            </c15:filteredBarSeries>
          </c:ext>
        </c:extLst>
      </c:barChart>
      <c:scatterChart>
        <c:scatterStyle val="smoothMarker"/>
        <c:varyColors val="0"/>
        <c:ser>
          <c:idx val="6"/>
          <c:order val="4"/>
          <c:tx>
            <c:v>Prescribed</c:v>
          </c:tx>
          <c:spPr>
            <a:ln w="15875">
              <a:solidFill>
                <a:srgbClr val="FF0000"/>
              </a:solidFill>
            </a:ln>
          </c:spPr>
          <c:marker>
            <c:symbol val="none"/>
          </c:marker>
          <c:yVal>
            <c:numRef>
              <c:f>'[7]Stand Table'!$L$7:$L$20</c:f>
              <c:numCache>
                <c:formatCode>General</c:formatCode>
                <c:ptCount val="14"/>
                <c:pt idx="0">
                  <c:v>0</c:v>
                </c:pt>
                <c:pt idx="1">
                  <c:v>0</c:v>
                </c:pt>
                <c:pt idx="2">
                  <c:v>48.94736842105263</c:v>
                </c:pt>
                <c:pt idx="3">
                  <c:v>168.42105263157896</c:v>
                </c:pt>
                <c:pt idx="4">
                  <c:v>125.24245830001483</c:v>
                </c:pt>
                <c:pt idx="5">
                  <c:v>121.48480284008147</c:v>
                </c:pt>
                <c:pt idx="6">
                  <c:v>116.16439117996711</c:v>
                </c:pt>
                <c:pt idx="7">
                  <c:v>21.783495289350952</c:v>
                </c:pt>
                <c:pt idx="8">
                  <c:v>1.5429600751911103</c:v>
                </c:pt>
                <c:pt idx="9">
                  <c:v>0</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C6C1-43EA-BE8C-22842656D218}"/>
            </c:ext>
          </c:extLst>
        </c:ser>
        <c:ser>
          <c:idx val="7"/>
          <c:order val="5"/>
          <c:tx>
            <c:v>Residual BDq q=1.2</c:v>
          </c:tx>
          <c:spPr>
            <a:ln>
              <a:solidFill>
                <a:srgbClr val="0070C0"/>
              </a:solidFill>
            </a:ln>
          </c:spPr>
          <c:marker>
            <c:symbol val="none"/>
          </c:marker>
          <c:yVal>
            <c:numRef>
              <c:f>'TU2C A'!$R$28:$R$41</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C6C1-43EA-BE8C-22842656D218}"/>
            </c:ext>
          </c:extLst>
        </c:ser>
        <c:ser>
          <c:idx val="8"/>
          <c:order val="6"/>
          <c:tx>
            <c:v>Residual BDq q=1.35</c:v>
          </c:tx>
          <c:spPr>
            <a:ln>
              <a:solidFill>
                <a:schemeClr val="tx1"/>
              </a:solidFill>
            </a:ln>
          </c:spPr>
          <c:marker>
            <c:symbol val="none"/>
          </c:marker>
          <c:yVal>
            <c:numRef>
              <c:f>'TU2C A'!$AD$28:$AD$41</c:f>
              <c:numCache>
                <c:formatCode>General</c:formatCode>
                <c:ptCount val="14"/>
                <c:pt idx="0">
                  <c:v>191.11473005316577</c:v>
                </c:pt>
                <c:pt idx="1">
                  <c:v>147.0113308101275</c:v>
                </c:pt>
                <c:pt idx="2">
                  <c:v>113.08563908471346</c:v>
                </c:pt>
                <c:pt idx="3">
                  <c:v>86.988953142087269</c:v>
                </c:pt>
                <c:pt idx="4">
                  <c:v>66.914579340067121</c:v>
                </c:pt>
                <c:pt idx="5">
                  <c:v>51.472753338513172</c:v>
                </c:pt>
                <c:pt idx="6">
                  <c:v>39.594425645010134</c:v>
                </c:pt>
                <c:pt idx="7">
                  <c:v>30.457250496161638</c:v>
                </c:pt>
                <c:pt idx="8">
                  <c:v>23.42865422781664</c:v>
                </c:pt>
                <c:pt idx="9">
                  <c:v>18.022041713705107</c:v>
                </c:pt>
                <c:pt idx="10">
                  <c:v>13.86310901054239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C6C1-43EA-BE8C-22842656D218}"/>
            </c:ext>
          </c:extLst>
        </c:ser>
        <c:dLbls>
          <c:showLegendKey val="0"/>
          <c:showVal val="0"/>
          <c:showCatName val="0"/>
          <c:showSerName val="0"/>
          <c:showPercent val="0"/>
          <c:showBubbleSize val="0"/>
        </c:dLbls>
        <c:axId val="238097536"/>
        <c:axId val="238099456"/>
      </c:scatterChart>
      <c:catAx>
        <c:axId val="238097536"/>
        <c:scaling>
          <c:orientation val="minMax"/>
        </c:scaling>
        <c:delete val="0"/>
        <c:axPos val="b"/>
        <c:title>
          <c:tx>
            <c:rich>
              <a:bodyPr/>
              <a:lstStyle/>
              <a:p>
                <a:pPr>
                  <a:defRPr sz="1100" b="1" i="0" u="none" strike="noStrike" baseline="0">
                    <a:solidFill>
                      <a:srgbClr val="000000"/>
                    </a:solidFill>
                    <a:latin typeface="Calibri"/>
                    <a:ea typeface="Calibri"/>
                    <a:cs typeface="Calibri"/>
                  </a:defRPr>
                </a:pPr>
                <a:r>
                  <a:rPr lang="en-US" sz="1100"/>
                  <a:t>Diameter Class Midpoint (cm)</a:t>
                </a:r>
              </a:p>
            </c:rich>
          </c:tx>
          <c:layout/>
          <c:overlay val="0"/>
        </c:title>
        <c:numFmt formatCode="General" sourceLinked="1"/>
        <c:majorTickMark val="out"/>
        <c:minorTickMark val="none"/>
        <c:tickLblPos val="nextTo"/>
        <c:txPr>
          <a:bodyPr rot="0" vert="horz"/>
          <a:lstStyle/>
          <a:p>
            <a:pPr>
              <a:defRPr sz="1100" b="0" i="0" u="none" strike="noStrike" baseline="0">
                <a:solidFill>
                  <a:srgbClr val="000000"/>
                </a:solidFill>
                <a:latin typeface="Calibri"/>
                <a:ea typeface="Calibri"/>
                <a:cs typeface="Calibri"/>
              </a:defRPr>
            </a:pPr>
            <a:endParaRPr lang="en-US"/>
          </a:p>
        </c:txPr>
        <c:crossAx val="238099456"/>
        <c:crosses val="autoZero"/>
        <c:auto val="1"/>
        <c:lblAlgn val="ctr"/>
        <c:lblOffset val="100"/>
        <c:noMultiLvlLbl val="0"/>
      </c:catAx>
      <c:valAx>
        <c:axId val="238099456"/>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sz="1200" dirty="0"/>
                  <a:t>Stems per Hectare (sph)</a:t>
                </a:r>
              </a:p>
            </c:rich>
          </c:tx>
          <c:layout>
            <c:manualLayout>
              <c:xMode val="edge"/>
              <c:yMode val="edge"/>
              <c:x val="1.8584734572232465E-2"/>
              <c:y val="0.34093163092875073"/>
            </c:manualLayout>
          </c:layout>
          <c:overlay val="0"/>
        </c:title>
        <c:numFmt formatCode="0" sourceLinked="1"/>
        <c:majorTickMark val="out"/>
        <c:minorTickMark val="none"/>
        <c:tickLblPos val="nextTo"/>
        <c:txPr>
          <a:bodyPr rot="0" vert="horz"/>
          <a:lstStyle/>
          <a:p>
            <a:pPr>
              <a:defRPr sz="1100" b="0" i="0" u="none" strike="noStrike" baseline="0">
                <a:solidFill>
                  <a:srgbClr val="000000"/>
                </a:solidFill>
                <a:latin typeface="Calibri"/>
                <a:ea typeface="Calibri"/>
                <a:cs typeface="Calibri"/>
              </a:defRPr>
            </a:pPr>
            <a:endParaRPr lang="en-US"/>
          </a:p>
        </c:txPr>
        <c:crossAx val="238097536"/>
        <c:crosses val="autoZero"/>
        <c:crossBetween val="between"/>
        <c:majorUnit val="200"/>
      </c:valAx>
    </c:plotArea>
    <c:legend>
      <c:legendPos val="r"/>
      <c:layout>
        <c:manualLayout>
          <c:xMode val="edge"/>
          <c:yMode val="edge"/>
          <c:x val="0.76021011347315282"/>
          <c:y val="0.35989426142734543"/>
          <c:w val="0.22088750897035764"/>
          <c:h val="0.47582357694548316"/>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41818870579322"/>
          <c:y val="0.18674738238365365"/>
          <c:w val="0.60257553372838701"/>
          <c:h val="0.67896086418157864"/>
        </c:manualLayout>
      </c:layout>
      <c:barChart>
        <c:barDir val="col"/>
        <c:grouping val="stacked"/>
        <c:varyColors val="0"/>
        <c:ser>
          <c:idx val="0"/>
          <c:order val="0"/>
          <c:tx>
            <c:v>Fd</c:v>
          </c:tx>
          <c:invertIfNegative val="0"/>
          <c:val>
            <c:numRef>
              <c:f>'Stand Table'!$D$7:$D$20</c:f>
              <c:numCache>
                <c:formatCode>0</c:formatCode>
                <c:ptCount val="14"/>
                <c:pt idx="0">
                  <c:v>492.59259259259261</c:v>
                </c:pt>
                <c:pt idx="1">
                  <c:v>937.03703703703707</c:v>
                </c:pt>
                <c:pt idx="2">
                  <c:v>377.77777777777777</c:v>
                </c:pt>
                <c:pt idx="3">
                  <c:v>218.5185185185185</c:v>
                </c:pt>
                <c:pt idx="4">
                  <c:v>206.11639966631188</c:v>
                </c:pt>
                <c:pt idx="5">
                  <c:v>122.87916234271424</c:v>
                </c:pt>
                <c:pt idx="6">
                  <c:v>50.657450014164212</c:v>
                </c:pt>
                <c:pt idx="7">
                  <c:v>13.160305473909071</c:v>
                </c:pt>
                <c:pt idx="8">
                  <c:v>3.0751989442999337</c:v>
                </c:pt>
                <c:pt idx="9">
                  <c:v>2.6124282385150308</c:v>
                </c:pt>
                <c:pt idx="10">
                  <c:v>2.3378940278067497</c:v>
                </c:pt>
                <c:pt idx="11">
                  <c:v>1.0721458980044465</c:v>
                </c:pt>
                <c:pt idx="12">
                  <c:v>0.29633752548422698</c:v>
                </c:pt>
                <c:pt idx="13">
                  <c:v>0</c:v>
                </c:pt>
              </c:numCache>
            </c:numRef>
          </c:val>
          <c:extLst xmlns:c16r2="http://schemas.microsoft.com/office/drawing/2015/06/chart">
            <c:ext xmlns:c16="http://schemas.microsoft.com/office/drawing/2014/chart" uri="{C3380CC4-5D6E-409C-BE32-E72D297353CC}">
              <c16:uniqueId val="{00000000-626F-4EF5-8D0A-05F6F731B4FC}"/>
            </c:ext>
          </c:extLst>
        </c:ser>
        <c:ser>
          <c:idx val="1"/>
          <c:order val="1"/>
          <c:tx>
            <c:strRef>
              <c:f>'Stand Table'!$E$6</c:f>
              <c:strCache>
                <c:ptCount val="1"/>
                <c:pt idx="0">
                  <c:v>Sx</c:v>
                </c:pt>
              </c:strCache>
            </c:strRef>
          </c:tx>
          <c:spPr>
            <a:solidFill>
              <a:schemeClr val="accent3"/>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Table'!$E$7:$E$20</c:f>
              <c:numCache>
                <c:formatCode>0</c:formatCode>
                <c:ptCount val="14"/>
                <c:pt idx="0">
                  <c:v>85.18518518518519</c:v>
                </c:pt>
                <c:pt idx="1">
                  <c:v>81.481481481481481</c:v>
                </c:pt>
                <c:pt idx="2">
                  <c:v>7.4074074074074074</c:v>
                </c:pt>
                <c:pt idx="3">
                  <c:v>22.222222222222221</c:v>
                </c:pt>
                <c:pt idx="4">
                  <c:v>18.531355887320707</c:v>
                </c:pt>
                <c:pt idx="5">
                  <c:v>10.550650520236879</c:v>
                </c:pt>
                <c:pt idx="6">
                  <c:v>7.8409742447222488</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626F-4EF5-8D0A-05F6F731B4FC}"/>
            </c:ext>
          </c:extLst>
        </c:ser>
        <c:ser>
          <c:idx val="3"/>
          <c:order val="2"/>
          <c:tx>
            <c:strRef>
              <c:f>'Stand Table'!$G$6</c:f>
              <c:strCache>
                <c:ptCount val="1"/>
                <c:pt idx="0">
                  <c:v>Pl</c:v>
                </c:pt>
              </c:strCache>
            </c:strRef>
          </c:tx>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Table'!$G$7:$G$20</c:f>
              <c:numCache>
                <c:formatCode>0</c:formatCode>
                <c:ptCount val="14"/>
                <c:pt idx="0">
                  <c:v>48.148148148148145</c:v>
                </c:pt>
                <c:pt idx="1">
                  <c:v>96.296296296296291</c:v>
                </c:pt>
                <c:pt idx="2">
                  <c:v>25.925925925925927</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626F-4EF5-8D0A-05F6F731B4FC}"/>
            </c:ext>
          </c:extLst>
        </c:ser>
        <c:ser>
          <c:idx val="2"/>
          <c:order val="3"/>
          <c:tx>
            <c:strRef>
              <c:f>'Stand Table'!$F$6</c:f>
              <c:strCache>
                <c:ptCount val="1"/>
                <c:pt idx="0">
                  <c:v>Dead</c:v>
                </c:pt>
              </c:strCache>
            </c:strRef>
          </c:tx>
          <c:spPr>
            <a:solidFill>
              <a:srgbClr val="92D050"/>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Table'!$F$7:$F$20</c:f>
              <c:numCache>
                <c:formatCode>0</c:formatCode>
                <c:ptCount val="14"/>
                <c:pt idx="0">
                  <c:v>29.62962962962963</c:v>
                </c:pt>
                <c:pt idx="1">
                  <c:v>240.74074074074073</c:v>
                </c:pt>
                <c:pt idx="2">
                  <c:v>33.333333333333336</c:v>
                </c:pt>
                <c:pt idx="3">
                  <c:v>7.4074074074074074</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626F-4EF5-8D0A-05F6F731B4FC}"/>
            </c:ext>
          </c:extLst>
        </c:ser>
        <c:dLbls>
          <c:showLegendKey val="0"/>
          <c:showVal val="0"/>
          <c:showCatName val="0"/>
          <c:showSerName val="0"/>
          <c:showPercent val="0"/>
          <c:showBubbleSize val="0"/>
        </c:dLbls>
        <c:gapWidth val="150"/>
        <c:overlap val="100"/>
        <c:axId val="238189568"/>
        <c:axId val="238204032"/>
        <c:extLst xmlns:c16r2="http://schemas.microsoft.com/office/drawing/2015/06/chart">
          <c:ext xmlns:c15="http://schemas.microsoft.com/office/drawing/2012/chart" uri="{02D57815-91ED-43cb-92C2-25804820EDAC}">
            <c15:filteredBarSeries>
              <c15:ser>
                <c:idx val="8"/>
                <c:order val="0"/>
                <c:tx>
                  <c:v>Ep</c:v>
                </c:tx>
                <c:invertIfNegative val="0"/>
                <c:val>
                  <c:numRef>
                    <c:extLst>
                      <c:ext uri="{02D57815-91ED-43cb-92C2-25804820EDAC}">
                        <c15:formulaRef>
                          <c15:sqref>'Stand Table'!$I$7:$I$20</c15:sqref>
                        </c15:formulaRef>
                      </c:ext>
                    </c:extLst>
                    <c:numCache>
                      <c:formatCode>General</c:formatCode>
                      <c:ptCount val="14"/>
                      <c:pt idx="3" formatCode="0">
                        <c:v>0</c:v>
                      </c:pt>
                    </c:numCache>
                  </c:numRef>
                </c:val>
                <c:extLst>
                  <c:ext xmlns:c16="http://schemas.microsoft.com/office/drawing/2014/chart" uri="{C3380CC4-5D6E-409C-BE32-E72D297353CC}">
                    <c16:uniqueId val="{00000007-626F-4EF5-8D0A-05F6F731B4FC}"/>
                  </c:ext>
                </c:extLst>
              </c15:ser>
            </c15:filteredBarSeries>
            <c15:filteredBarSeries>
              <c15:ser>
                <c:idx val="4"/>
                <c:order val="1"/>
                <c:tx>
                  <c:strRef>
                    <c:extLst xmlns:c15="http://schemas.microsoft.com/office/drawing/2012/chart">
                      <c:ext xmlns:c15="http://schemas.microsoft.com/office/drawing/2012/chart" uri="{02D57815-91ED-43cb-92C2-25804820EDAC}">
                        <c15:formulaRef>
                          <c15:sqref>'Stand Table'!$H$6</c15:sqref>
                        </c15:formulaRef>
                      </c:ext>
                    </c:extLst>
                    <c:strCache>
                      <c:ptCount val="1"/>
                      <c:pt idx="0">
                        <c:v>At</c:v>
                      </c:pt>
                    </c:strCache>
                  </c:strRef>
                </c:tx>
                <c:spPr>
                  <a:solidFill>
                    <a:schemeClr val="accent5">
                      <a:lumMod val="40000"/>
                      <a:lumOff val="60000"/>
                    </a:schemeClr>
                  </a:solidFill>
                </c:spPr>
                <c:invertIfNegative val="0"/>
                <c:val>
                  <c:numRef>
                    <c:extLst xmlns:c15="http://schemas.microsoft.com/office/drawing/2012/chart">
                      <c:ext xmlns:c15="http://schemas.microsoft.com/office/drawing/2012/chart" uri="{02D57815-91ED-43cb-92C2-25804820EDAC}">
                        <c15:formulaRef>
                          <c15:sqref>'Stand Table'!$H$7:$H$20</c15:sqref>
                        </c15:formulaRef>
                      </c:ext>
                    </c:extLst>
                    <c:numCache>
                      <c:formatCode>General</c:formatCode>
                      <c:ptCount val="14"/>
                      <c:pt idx="3" formatCode="0">
                        <c:v>0</c:v>
                      </c:pt>
                      <c:pt idx="4" formatCode="0">
                        <c:v>0</c:v>
                      </c:pt>
                      <c:pt idx="5" formatCode="0">
                        <c:v>0</c:v>
                      </c:pt>
                      <c:pt idx="6" formatCode="0">
                        <c:v>0</c:v>
                      </c:pt>
                      <c:pt idx="7" formatCode="0">
                        <c:v>0</c:v>
                      </c:pt>
                      <c:pt idx="8" formatCode="0">
                        <c:v>0</c:v>
                      </c:pt>
                      <c:pt idx="9" formatCode="0">
                        <c:v>0</c:v>
                      </c:pt>
                      <c:pt idx="10" formatCode="0">
                        <c:v>0</c:v>
                      </c:pt>
                      <c:pt idx="11" formatCode="0">
                        <c:v>0</c:v>
                      </c:pt>
                      <c:pt idx="12" formatCode="0">
                        <c:v>0</c:v>
                      </c:pt>
                      <c:pt idx="13" formatCode="0">
                        <c:v>0</c:v>
                      </c:pt>
                    </c:numCache>
                  </c:numRef>
                </c:val>
                <c:extLst xmlns:c15="http://schemas.microsoft.com/office/drawing/2012/chart">
                  <c:ext xmlns:c16="http://schemas.microsoft.com/office/drawing/2014/chart" uri="{C3380CC4-5D6E-409C-BE32-E72D297353CC}">
                    <c16:uniqueId val="{00000008-626F-4EF5-8D0A-05F6F731B4FC}"/>
                  </c:ext>
                </c:extLst>
              </c15:ser>
            </c15:filteredBarSeries>
          </c:ext>
        </c:extLst>
      </c:barChart>
      <c:scatterChart>
        <c:scatterStyle val="smoothMarker"/>
        <c:varyColors val="0"/>
        <c:ser>
          <c:idx val="5"/>
          <c:order val="4"/>
          <c:tx>
            <c:v>Prescribed</c:v>
          </c:tx>
          <c:spPr>
            <a:ln w="22225">
              <a:solidFill>
                <a:srgbClr val="FF0000"/>
              </a:solidFill>
            </a:ln>
          </c:spPr>
          <c:marker>
            <c:symbol val="none"/>
          </c:marker>
          <c:yVal>
            <c:numRef>
              <c:f>'Stand Table'!$L$7:$L$20</c:f>
              <c:numCache>
                <c:formatCode>0</c:formatCode>
                <c:ptCount val="14"/>
                <c:pt idx="0">
                  <c:v>0</c:v>
                </c:pt>
                <c:pt idx="1">
                  <c:v>0</c:v>
                </c:pt>
                <c:pt idx="2">
                  <c:v>44.444444444444457</c:v>
                </c:pt>
                <c:pt idx="3">
                  <c:v>124.07407407407408</c:v>
                </c:pt>
                <c:pt idx="4">
                  <c:v>134.78865333217954</c:v>
                </c:pt>
                <c:pt idx="5">
                  <c:v>113.41534093350845</c:v>
                </c:pt>
                <c:pt idx="6">
                  <c:v>58.498424258886459</c:v>
                </c:pt>
                <c:pt idx="7">
                  <c:v>13.160305473909071</c:v>
                </c:pt>
                <c:pt idx="8">
                  <c:v>3.0751989442999337</c:v>
                </c:pt>
                <c:pt idx="9">
                  <c:v>2.6124282385150308</c:v>
                </c:pt>
                <c:pt idx="10">
                  <c:v>2.3378940278067497</c:v>
                </c:pt>
                <c:pt idx="11">
                  <c:v>1.0721458980044465</c:v>
                </c:pt>
                <c:pt idx="12">
                  <c:v>0.29633752548422698</c:v>
                </c:pt>
                <c:pt idx="13">
                  <c:v>0</c:v>
                </c:pt>
              </c:numCache>
            </c:numRef>
          </c:yVal>
          <c:smooth val="1"/>
          <c:extLst xmlns:c16r2="http://schemas.microsoft.com/office/drawing/2015/06/chart">
            <c:ext xmlns:c16="http://schemas.microsoft.com/office/drawing/2014/chart" uri="{C3380CC4-5D6E-409C-BE32-E72D297353CC}">
              <c16:uniqueId val="{00000004-626F-4EF5-8D0A-05F6F731B4FC}"/>
            </c:ext>
          </c:extLst>
        </c:ser>
        <c:ser>
          <c:idx val="6"/>
          <c:order val="5"/>
          <c:tx>
            <c:v>Residual BDq q=1.2</c:v>
          </c:tx>
          <c:spPr>
            <a:ln w="22225">
              <a:solidFill>
                <a:srgbClr val="0070C0"/>
              </a:solidFill>
            </a:ln>
          </c:spPr>
          <c:marker>
            <c:symbol val="none"/>
          </c:marker>
          <c:yVal>
            <c:numRef>
              <c:f>'Stand Table'!$AE$50:$AE$63</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626F-4EF5-8D0A-05F6F731B4FC}"/>
            </c:ext>
          </c:extLst>
        </c:ser>
        <c:ser>
          <c:idx val="7"/>
          <c:order val="6"/>
          <c:tx>
            <c:v>Residual BDq q=1.35</c:v>
          </c:tx>
          <c:spPr>
            <a:ln w="22225">
              <a:solidFill>
                <a:schemeClr val="tx2"/>
              </a:solidFill>
            </a:ln>
          </c:spPr>
          <c:marker>
            <c:symbol val="none"/>
          </c:marker>
          <c:yVal>
            <c:numRef>
              <c:f>'Stand Table'!$AQ$50:$AQ$63</c:f>
              <c:numCache>
                <c:formatCode>General</c:formatCode>
                <c:ptCount val="14"/>
                <c:pt idx="0">
                  <c:v>249.29579089842611</c:v>
                </c:pt>
                <c:pt idx="1">
                  <c:v>184.66354881364896</c:v>
                </c:pt>
                <c:pt idx="2">
                  <c:v>136.78781393603626</c:v>
                </c:pt>
                <c:pt idx="3">
                  <c:v>101.32430661928609</c:v>
                </c:pt>
                <c:pt idx="4">
                  <c:v>75.055041940211922</c:v>
                </c:pt>
                <c:pt idx="5">
                  <c:v>55.59632736311994</c:v>
                </c:pt>
                <c:pt idx="6">
                  <c:v>41.182464713422178</c:v>
                </c:pt>
                <c:pt idx="7">
                  <c:v>30.505529417349756</c:v>
                </c:pt>
                <c:pt idx="8">
                  <c:v>22.596688457296114</c:v>
                </c:pt>
                <c:pt idx="9">
                  <c:v>16.738287746145268</c:v>
                </c:pt>
                <c:pt idx="10">
                  <c:v>12.39873166381131</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626F-4EF5-8D0A-05F6F731B4FC}"/>
            </c:ext>
          </c:extLst>
        </c:ser>
        <c:dLbls>
          <c:showLegendKey val="0"/>
          <c:showVal val="0"/>
          <c:showCatName val="0"/>
          <c:showSerName val="0"/>
          <c:showPercent val="0"/>
          <c:showBubbleSize val="0"/>
        </c:dLbls>
        <c:axId val="238189568"/>
        <c:axId val="238204032"/>
      </c:scatterChart>
      <c:catAx>
        <c:axId val="238189568"/>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8204032"/>
        <c:crosses val="autoZero"/>
        <c:auto val="1"/>
        <c:lblAlgn val="ctr"/>
        <c:lblOffset val="100"/>
        <c:noMultiLvlLbl val="0"/>
      </c:catAx>
      <c:valAx>
        <c:axId val="238204032"/>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Stems per Hectare (sph)</a:t>
                </a:r>
              </a:p>
            </c:rich>
          </c:tx>
          <c:layout>
            <c:manualLayout>
              <c:xMode val="edge"/>
              <c:yMode val="edge"/>
              <c:x val="1.3831258644536704E-2"/>
              <c:y val="0.24783281122117798"/>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8189568"/>
        <c:crosses val="autoZero"/>
        <c:crossBetween val="between"/>
        <c:majorUnit val="400"/>
      </c:valAx>
    </c:plotArea>
    <c:legend>
      <c:legendPos val="r"/>
      <c:layout>
        <c:manualLayout>
          <c:xMode val="edge"/>
          <c:yMode val="edge"/>
          <c:x val="0.77558113483237279"/>
          <c:y val="0.22991871983743969"/>
          <c:w val="0.22441886516762727"/>
          <c:h val="0.59631424382871612"/>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981367823318664"/>
          <c:y val="0.19750007055569666"/>
          <c:w val="0.5737812241150464"/>
          <c:h val="0.67631699263398526"/>
        </c:manualLayout>
      </c:layout>
      <c:barChart>
        <c:barDir val="col"/>
        <c:grouping val="stacked"/>
        <c:varyColors val="0"/>
        <c:ser>
          <c:idx val="0"/>
          <c:order val="3"/>
          <c:tx>
            <c:v>Fd</c:v>
          </c:tx>
          <c:invertIfNegative val="0"/>
          <c:val>
            <c:numRef>
              <c:f>'Stand Table'!$D$7:$D$20</c:f>
              <c:numCache>
                <c:formatCode>0</c:formatCode>
                <c:ptCount val="14"/>
                <c:pt idx="0">
                  <c:v>700</c:v>
                </c:pt>
                <c:pt idx="1">
                  <c:v>1044.4444444444443</c:v>
                </c:pt>
                <c:pt idx="2">
                  <c:v>566.66666666666663</c:v>
                </c:pt>
                <c:pt idx="3">
                  <c:v>177.77777777777777</c:v>
                </c:pt>
                <c:pt idx="4">
                  <c:v>151.64517342686966</c:v>
                </c:pt>
                <c:pt idx="5">
                  <c:v>99.986972914919306</c:v>
                </c:pt>
                <c:pt idx="6">
                  <c:v>80.983867210444544</c:v>
                </c:pt>
                <c:pt idx="7">
                  <c:v>48.432447639727798</c:v>
                </c:pt>
                <c:pt idx="8">
                  <c:v>37.14238409173155</c:v>
                </c:pt>
                <c:pt idx="9">
                  <c:v>12.236426614681616</c:v>
                </c:pt>
                <c:pt idx="10">
                  <c:v>0</c:v>
                </c:pt>
                <c:pt idx="11">
                  <c:v>1.1596729997994071</c:v>
                </c:pt>
                <c:pt idx="12">
                  <c:v>0</c:v>
                </c:pt>
                <c:pt idx="13">
                  <c:v>0</c:v>
                </c:pt>
              </c:numCache>
            </c:numRef>
          </c:val>
          <c:extLst xmlns:c16r2="http://schemas.microsoft.com/office/drawing/2015/06/chart">
            <c:ext xmlns:c16="http://schemas.microsoft.com/office/drawing/2014/chart" uri="{C3380CC4-5D6E-409C-BE32-E72D297353CC}">
              <c16:uniqueId val="{00000000-16D6-46D1-9458-4A2FB4FEC081}"/>
            </c:ext>
          </c:extLst>
        </c:ser>
        <c:ser>
          <c:idx val="1"/>
          <c:order val="4"/>
          <c:tx>
            <c:strRef>
              <c:f>'Stand Table'!$E$6</c:f>
              <c:strCache>
                <c:ptCount val="1"/>
                <c:pt idx="0">
                  <c:v>Sx</c:v>
                </c:pt>
              </c:strCache>
            </c:strRef>
          </c:tx>
          <c:spPr>
            <a:solidFill>
              <a:schemeClr val="accent3"/>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Table'!$E$7:$E$20</c:f>
              <c:numCache>
                <c:formatCode>0</c:formatCode>
                <c:ptCount val="14"/>
                <c:pt idx="0">
                  <c:v>27.777777777777779</c:v>
                </c:pt>
                <c:pt idx="1">
                  <c:v>133.33333333333334</c:v>
                </c:pt>
                <c:pt idx="2">
                  <c:v>33.333333333333336</c:v>
                </c:pt>
                <c:pt idx="3">
                  <c:v>11.111111111111111</c:v>
                </c:pt>
                <c:pt idx="4">
                  <c:v>0</c:v>
                </c:pt>
                <c:pt idx="5">
                  <c:v>11.979124161808768</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16D6-46D1-9458-4A2FB4FEC081}"/>
            </c:ext>
          </c:extLst>
        </c:ser>
        <c:ser>
          <c:idx val="3"/>
          <c:order val="5"/>
          <c:tx>
            <c:strRef>
              <c:f>'Stand Table'!$G$6</c:f>
              <c:strCache>
                <c:ptCount val="1"/>
                <c:pt idx="0">
                  <c:v>Pl</c:v>
                </c:pt>
              </c:strCache>
            </c:strRef>
          </c:tx>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Table'!$G$7:$G$20</c:f>
              <c:numCache>
                <c:formatCode>0</c:formatCode>
                <c:ptCount val="14"/>
                <c:pt idx="0">
                  <c:v>0</c:v>
                </c:pt>
                <c:pt idx="1">
                  <c:v>22.222222222222221</c:v>
                </c:pt>
                <c:pt idx="2">
                  <c:v>11.111111111111111</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16D6-46D1-9458-4A2FB4FEC081}"/>
            </c:ext>
          </c:extLst>
        </c:ser>
        <c:ser>
          <c:idx val="2"/>
          <c:order val="6"/>
          <c:tx>
            <c:strRef>
              <c:f>'Stand Table'!$F$6</c:f>
              <c:strCache>
                <c:ptCount val="1"/>
                <c:pt idx="0">
                  <c:v>Dead</c:v>
                </c:pt>
              </c:strCache>
            </c:strRef>
          </c:tx>
          <c:spPr>
            <a:solidFill>
              <a:srgbClr val="92D050"/>
            </a:solidFill>
          </c:spPr>
          <c:invertIfNegative val="0"/>
          <c:cat>
            <c:numRef>
              <c:f>'Stand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'Stand Table'!$F$7:$F$20</c:f>
              <c:numCache>
                <c:formatCode>0</c:formatCode>
                <c:ptCount val="14"/>
                <c:pt idx="0">
                  <c:v>44.444444444444443</c:v>
                </c:pt>
                <c:pt idx="1">
                  <c:v>188.88888888888889</c:v>
                </c:pt>
                <c:pt idx="2">
                  <c:v>16.666666666666668</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16D6-46D1-9458-4A2FB4FEC081}"/>
            </c:ext>
          </c:extLst>
        </c:ser>
        <c:dLbls>
          <c:showLegendKey val="0"/>
          <c:showVal val="0"/>
          <c:showCatName val="0"/>
          <c:showSerName val="0"/>
          <c:showPercent val="0"/>
          <c:showBubbleSize val="0"/>
        </c:dLbls>
        <c:gapWidth val="150"/>
        <c:overlap val="100"/>
        <c:axId val="237880064"/>
        <c:axId val="237881984"/>
        <c:extLst xmlns:c16r2="http://schemas.microsoft.com/office/drawing/2015/06/chart">
          <c:ext xmlns:c15="http://schemas.microsoft.com/office/drawing/2012/chart" uri="{02D57815-91ED-43cb-92C2-25804820EDAC}">
            <c15:filteredBarSeries>
              <c15:ser>
                <c:idx val="4"/>
                <c:order val="3"/>
                <c:tx>
                  <c:strRef>
                    <c:extLst>
                      <c:ext uri="{02D57815-91ED-43cb-92C2-25804820EDAC}">
                        <c15:formulaRef>
                          <c15:sqref>'Stand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'Stand Table'!$H$7:$H$20</c15:sqref>
                        </c15:formulaRef>
                      </c:ext>
                    </c:extLst>
                    <c:numCache>
                      <c:formatCode>0</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16D6-46D1-9458-4A2FB4FEC081}"/>
                  </c:ext>
                </c:extLst>
              </c15:ser>
            </c15:filteredBarSeries>
          </c:ext>
        </c:extLst>
      </c:barChart>
      <c:scatterChart>
        <c:scatterStyle val="smoothMarker"/>
        <c:varyColors val="0"/>
        <c:ser>
          <c:idx val="7"/>
          <c:order val="0"/>
          <c:tx>
            <c:v>Prescribed</c:v>
          </c:tx>
          <c:spPr>
            <a:ln w="22225">
              <a:solidFill>
                <a:srgbClr val="FF0000"/>
              </a:solidFill>
            </a:ln>
          </c:spPr>
          <c:marker>
            <c:symbol val="none"/>
          </c:marker>
          <c:yVal>
            <c:numRef>
              <c:f>'Stand Table'!$L$7:$L$20</c:f>
              <c:numCache>
                <c:formatCode>0</c:formatCode>
                <c:ptCount val="14"/>
                <c:pt idx="0">
                  <c:v>0</c:v>
                </c:pt>
                <c:pt idx="1">
                  <c:v>69.444444444444571</c:v>
                </c:pt>
                <c:pt idx="2">
                  <c:v>62.777777777777715</c:v>
                </c:pt>
                <c:pt idx="3">
                  <c:v>113.33333333333333</c:v>
                </c:pt>
                <c:pt idx="4">
                  <c:v>106.15162139880877</c:v>
                </c:pt>
                <c:pt idx="5">
                  <c:v>78.376267953709657</c:v>
                </c:pt>
                <c:pt idx="6">
                  <c:v>72.885480489400095</c:v>
                </c:pt>
                <c:pt idx="7">
                  <c:v>48.432447639727798</c:v>
                </c:pt>
                <c:pt idx="8">
                  <c:v>37.14238409173155</c:v>
                </c:pt>
                <c:pt idx="9">
                  <c:v>12.236426614681616</c:v>
                </c:pt>
                <c:pt idx="10">
                  <c:v>0</c:v>
                </c:pt>
                <c:pt idx="11">
                  <c:v>1.1596729997994071</c:v>
                </c:pt>
                <c:pt idx="12">
                  <c:v>0</c:v>
                </c:pt>
                <c:pt idx="13">
                  <c:v>0</c:v>
                </c:pt>
              </c:numCache>
            </c:numRef>
          </c:yVal>
          <c:smooth val="1"/>
          <c:extLst xmlns:c16r2="http://schemas.microsoft.com/office/drawing/2015/06/chart">
            <c:ext xmlns:c16="http://schemas.microsoft.com/office/drawing/2014/chart" uri="{C3380CC4-5D6E-409C-BE32-E72D297353CC}">
              <c16:uniqueId val="{00000004-16D6-46D1-9458-4A2FB4FEC081}"/>
            </c:ext>
          </c:extLst>
        </c:ser>
        <c:ser>
          <c:idx val="5"/>
          <c:order val="1"/>
          <c:tx>
            <c:v>Residual BDq q=1.2</c:v>
          </c:tx>
          <c:spPr>
            <a:ln w="22225">
              <a:solidFill>
                <a:srgbClr val="0070C0"/>
              </a:solidFill>
            </a:ln>
          </c:spPr>
          <c:marker>
            <c:symbol val="none"/>
          </c:marker>
          <c:yVal>
            <c:numRef>
              <c:f>'Stand Table'!$AB$51:$AB$64</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16D6-46D1-9458-4A2FB4FEC081}"/>
            </c:ext>
          </c:extLst>
        </c:ser>
        <c:ser>
          <c:idx val="6"/>
          <c:order val="2"/>
          <c:tx>
            <c:v>Residual BDq q=1.35</c:v>
          </c:tx>
          <c:spPr>
            <a:ln w="22225">
              <a:solidFill>
                <a:schemeClr val="tx1"/>
              </a:solidFill>
            </a:ln>
          </c:spPr>
          <c:marker>
            <c:symbol val="none"/>
          </c:marker>
          <c:yVal>
            <c:numRef>
              <c:f>'Stand Table'!$AM$51:$AM$64</c:f>
              <c:numCache>
                <c:formatCode>General</c:formatCode>
                <c:ptCount val="14"/>
                <c:pt idx="0">
                  <c:v>249.29579089842611</c:v>
                </c:pt>
                <c:pt idx="1">
                  <c:v>184.66354881364896</c:v>
                </c:pt>
                <c:pt idx="2">
                  <c:v>136.78781393603626</c:v>
                </c:pt>
                <c:pt idx="3">
                  <c:v>101.32430661928609</c:v>
                </c:pt>
                <c:pt idx="4">
                  <c:v>75.055041940211922</c:v>
                </c:pt>
                <c:pt idx="5">
                  <c:v>55.59632736311994</c:v>
                </c:pt>
                <c:pt idx="6">
                  <c:v>41.182464713422178</c:v>
                </c:pt>
                <c:pt idx="7">
                  <c:v>30.505529417349756</c:v>
                </c:pt>
                <c:pt idx="8">
                  <c:v>22.596688457296114</c:v>
                </c:pt>
                <c:pt idx="9">
                  <c:v>16.738287746145268</c:v>
                </c:pt>
                <c:pt idx="10">
                  <c:v>12.39873166381131</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16D6-46D1-9458-4A2FB4FEC081}"/>
            </c:ext>
          </c:extLst>
        </c:ser>
        <c:dLbls>
          <c:showLegendKey val="0"/>
          <c:showVal val="0"/>
          <c:showCatName val="0"/>
          <c:showSerName val="0"/>
          <c:showPercent val="0"/>
          <c:showBubbleSize val="0"/>
        </c:dLbls>
        <c:axId val="237880064"/>
        <c:axId val="237881984"/>
      </c:scatterChart>
      <c:catAx>
        <c:axId val="237880064"/>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881984"/>
        <c:crosses val="autoZero"/>
        <c:auto val="1"/>
        <c:lblAlgn val="ctr"/>
        <c:lblOffset val="100"/>
        <c:noMultiLvlLbl val="0"/>
      </c:catAx>
      <c:valAx>
        <c:axId val="237881984"/>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Stems per Hectare (sph)</a:t>
                </a:r>
              </a:p>
            </c:rich>
          </c:tx>
          <c:layout>
            <c:manualLayout>
              <c:xMode val="edge"/>
              <c:yMode val="edge"/>
              <c:x val="2.8245489010858053E-2"/>
              <c:y val="0.37824796126279914"/>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880064"/>
        <c:crosses val="autoZero"/>
        <c:crossBetween val="between"/>
        <c:majorUnit val="400"/>
      </c:valAx>
    </c:plotArea>
    <c:legend>
      <c:legendPos val="r"/>
      <c:layout>
        <c:manualLayout>
          <c:xMode val="edge"/>
          <c:yMode val="edge"/>
          <c:x val="0.74063151801842264"/>
          <c:y val="0.27651370191629271"/>
          <c:w val="0.25936848198157741"/>
          <c:h val="0.54817373634747268"/>
        </c:manualLayout>
      </c:layout>
      <c:overlay val="0"/>
      <c:txPr>
        <a:bodyPr/>
        <a:lstStyle/>
        <a:p>
          <a:pPr>
            <a:defRPr sz="12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84814970647752"/>
          <c:y val="0.20466852933705867"/>
          <c:w val="0.63599171870356286"/>
          <c:h val="0.68688454265797427"/>
        </c:manualLayout>
      </c:layout>
      <c:barChart>
        <c:barDir val="col"/>
        <c:grouping val="stacked"/>
        <c:varyColors val="0"/>
        <c:ser>
          <c:idx val="0"/>
          <c:order val="0"/>
          <c:tx>
            <c:v>Fd</c:v>
          </c:tx>
          <c:invertIfNegative val="0"/>
          <c:val>
            <c:numRef>
              <c:f>'TU2C B'!$C$7:$C$20</c:f>
              <c:numCache>
                <c:formatCode>0</c:formatCode>
                <c:ptCount val="14"/>
                <c:pt idx="0">
                  <c:v>1350</c:v>
                </c:pt>
                <c:pt idx="1">
                  <c:v>900</c:v>
                </c:pt>
                <c:pt idx="2">
                  <c:v>0</c:v>
                </c:pt>
                <c:pt idx="3">
                  <c:v>0</c:v>
                </c:pt>
                <c:pt idx="4">
                  <c:v>0</c:v>
                </c:pt>
                <c:pt idx="5">
                  <c:v>277.93141005607822</c:v>
                </c:pt>
                <c:pt idx="6">
                  <c:v>325.67286287086051</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C9EC-4B92-8AA5-BCAB1D8F9569}"/>
            </c:ext>
          </c:extLst>
        </c:ser>
        <c:ser>
          <c:idx val="1"/>
          <c:order val="1"/>
          <c:tx>
            <c:strRef>
              <c:f>'G:\Government\MoFR\FESBC\Prescription Project_1\Field Data - March 6-10th\Proposed Treatment Units\[Borland_Prelim_Tree_Form_NOS_TU2C.xlsx]Stand Table'!$E$6</c:f>
              <c:strCache>
                <c:ptCount val="1"/>
                <c:pt idx="0">
                  <c:v>Sx</c:v>
                </c:pt>
              </c:strCache>
            </c:strRef>
          </c:tx>
          <c:invertIfNegative val="0"/>
          <c:cat>
            <c:numRef>
              <c:f>'[6]Stand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'[6]Stand Table'!$E$7:$E$20</c:f>
              <c:numCache>
                <c:formatCode>General</c:formatCode>
                <c:ptCount val="14"/>
                <c:pt idx="0">
                  <c:v>15.789473684210526</c:v>
                </c:pt>
                <c:pt idx="1">
                  <c:v>21.05263157894737</c:v>
                </c:pt>
                <c:pt idx="2">
                  <c:v>5.2631578947368425</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C9EC-4B92-8AA5-BCAB1D8F9569}"/>
            </c:ext>
          </c:extLst>
        </c:ser>
        <c:ser>
          <c:idx val="3"/>
          <c:order val="2"/>
          <c:tx>
            <c:strRef>
              <c:f>'TU2C B'!$F$6</c:f>
              <c:strCache>
                <c:ptCount val="1"/>
                <c:pt idx="0">
                  <c:v>Pl</c:v>
                </c:pt>
              </c:strCache>
            </c:strRef>
          </c:tx>
          <c:invertIfNegative val="0"/>
          <c:cat>
            <c:numRef>
              <c:f>'[6]Stand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'TU2C B'!$F$7:$F$20</c:f>
              <c:numCache>
                <c:formatCode>0</c:formatCode>
                <c:ptCount val="14"/>
                <c:pt idx="0">
                  <c:v>50</c:v>
                </c:pt>
                <c:pt idx="1">
                  <c:v>0</c:v>
                </c:pt>
                <c:pt idx="2">
                  <c:v>150</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C9EC-4B92-8AA5-BCAB1D8F9569}"/>
            </c:ext>
          </c:extLst>
        </c:ser>
        <c:ser>
          <c:idx val="2"/>
          <c:order val="3"/>
          <c:tx>
            <c:strRef>
              <c:f>'G:\Government\MoFR\FESBC\Prescription Project_1\Field Data - March 6-10th\Proposed Treatment Units\[Borland_Prelim_Tree_Form_NOS_TU2C.xlsx]Stand Table'!$F$6</c:f>
              <c:strCache>
                <c:ptCount val="1"/>
                <c:pt idx="0">
                  <c:v>Dead</c:v>
                </c:pt>
              </c:strCache>
            </c:strRef>
          </c:tx>
          <c:spPr>
            <a:solidFill>
              <a:srgbClr val="92D050"/>
            </a:solidFill>
          </c:spPr>
          <c:invertIfNegative val="0"/>
          <c:cat>
            <c:numRef>
              <c:f>'[6]Stand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'[6]Stand Table'!$F$7:$F$20</c:f>
              <c:numCache>
                <c:formatCode>General</c:formatCode>
                <c:ptCount val="14"/>
                <c:pt idx="0">
                  <c:v>5.2631578947368425</c:v>
                </c:pt>
                <c:pt idx="1">
                  <c:v>94.736842105263165</c:v>
                </c:pt>
                <c:pt idx="2">
                  <c:v>31.578947368421051</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C9EC-4B92-8AA5-BCAB1D8F9569}"/>
            </c:ext>
          </c:extLst>
        </c:ser>
        <c:dLbls>
          <c:showLegendKey val="0"/>
          <c:showVal val="0"/>
          <c:showCatName val="0"/>
          <c:showSerName val="0"/>
          <c:showPercent val="0"/>
          <c:showBubbleSize val="0"/>
        </c:dLbls>
        <c:gapWidth val="150"/>
        <c:overlap val="100"/>
        <c:axId val="237963136"/>
        <c:axId val="237973504"/>
        <c:extLst xmlns:c16r2="http://schemas.microsoft.com/office/drawing/2015/06/chart">
          <c:ext xmlns:c15="http://schemas.microsoft.com/office/drawing/2012/chart" uri="{02D57815-91ED-43cb-92C2-25804820EDAC}">
            <c15:filteredBarSeries>
              <c15:ser>
                <c:idx val="4"/>
                <c:order val="0"/>
                <c:tx>
                  <c:strRef>
                    <c:extLst>
                      <c:ext uri="{02D57815-91ED-43cb-92C2-25804820EDAC}">
                        <c15:formulaRef>
                          <c15:sqref>'G:\Government\MoFR\FESBC\Prescription Project_1\Field Data - March 6-10th\Proposed Treatment Units\[Borland_Prelim_Tree_Form_NOS_TU2C.xlsx]Stand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'[6]Stand Table'!$H$7:$H$20</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C9EC-4B92-8AA5-BCAB1D8F9569}"/>
                  </c:ext>
                </c:extLst>
              </c15:ser>
            </c15:filteredBarSeries>
            <c15:filteredBarSeries>
              <c15:ser>
                <c:idx val="5"/>
                <c:order val="1"/>
                <c:tx>
                  <c:v>Ep</c:v>
                </c:tx>
                <c:invertIfNegative val="0"/>
                <c:val>
                  <c:numRef>
                    <c:extLst xmlns:c15="http://schemas.microsoft.com/office/drawing/2012/chart">
                      <c:ext xmlns:c15="http://schemas.microsoft.com/office/drawing/2012/chart" uri="{02D57815-91ED-43cb-92C2-25804820EDAC}">
                        <c15:formulaRef>
                          <c15:sqref>'[6]Stand Table'!$I$7:$I$20</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xmlns:c15="http://schemas.microsoft.com/office/drawing/2012/chart">
                  <c:ext xmlns:c16="http://schemas.microsoft.com/office/drawing/2014/chart" uri="{C3380CC4-5D6E-409C-BE32-E72D297353CC}">
                    <c16:uniqueId val="{00000008-C9EC-4B92-8AA5-BCAB1D8F9569}"/>
                  </c:ext>
                </c:extLst>
              </c15:ser>
            </c15:filteredBarSeries>
          </c:ext>
        </c:extLst>
      </c:barChart>
      <c:scatterChart>
        <c:scatterStyle val="smoothMarker"/>
        <c:varyColors val="0"/>
        <c:ser>
          <c:idx val="6"/>
          <c:order val="4"/>
          <c:tx>
            <c:v>Prescribed</c:v>
          </c:tx>
          <c:spPr>
            <a:ln w="15875">
              <a:solidFill>
                <a:srgbClr val="FF0000"/>
              </a:solidFill>
            </a:ln>
          </c:spPr>
          <c:marker>
            <c:symbol val="none"/>
          </c:marker>
          <c:yVal>
            <c:numRef>
              <c:f>'[6]Stand Table'!$L$7:$L$20</c:f>
              <c:numCache>
                <c:formatCode>General</c:formatCode>
                <c:ptCount val="14"/>
                <c:pt idx="0">
                  <c:v>0</c:v>
                </c:pt>
                <c:pt idx="1">
                  <c:v>0</c:v>
                </c:pt>
                <c:pt idx="2">
                  <c:v>48.94736842105263</c:v>
                </c:pt>
                <c:pt idx="3">
                  <c:v>168.42105263157896</c:v>
                </c:pt>
                <c:pt idx="4">
                  <c:v>125.24245830001483</c:v>
                </c:pt>
                <c:pt idx="5">
                  <c:v>121.48480284008147</c:v>
                </c:pt>
                <c:pt idx="6">
                  <c:v>116.16439117996711</c:v>
                </c:pt>
                <c:pt idx="7">
                  <c:v>21.783495289350952</c:v>
                </c:pt>
                <c:pt idx="8">
                  <c:v>1.5429600751911103</c:v>
                </c:pt>
                <c:pt idx="9">
                  <c:v>0</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C9EC-4B92-8AA5-BCAB1D8F9569}"/>
            </c:ext>
          </c:extLst>
        </c:ser>
        <c:ser>
          <c:idx val="7"/>
          <c:order val="5"/>
          <c:tx>
            <c:v>Residual BDq q=1.2</c:v>
          </c:tx>
          <c:spPr>
            <a:ln w="15875">
              <a:solidFill>
                <a:srgbClr val="0070C0"/>
              </a:solidFill>
            </a:ln>
          </c:spPr>
          <c:marker>
            <c:symbol val="none"/>
          </c:marker>
          <c:yVal>
            <c:numRef>
              <c:f>'[6]Stand Table'!$AD$51:$AD$64</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C9EC-4B92-8AA5-BCAB1D8F9569}"/>
            </c:ext>
          </c:extLst>
        </c:ser>
        <c:ser>
          <c:idx val="8"/>
          <c:order val="6"/>
          <c:tx>
            <c:v>Residual BDq q=1.35</c:v>
          </c:tx>
          <c:spPr>
            <a:ln>
              <a:solidFill>
                <a:schemeClr val="tx1"/>
              </a:solidFill>
            </a:ln>
          </c:spPr>
          <c:marker>
            <c:symbol val="none"/>
          </c:marker>
          <c:yVal>
            <c:numRef>
              <c:f>'[6]Stand Table'!$AP$51:$AP$64</c:f>
              <c:numCache>
                <c:formatCode>General</c:formatCode>
                <c:ptCount val="14"/>
                <c:pt idx="0">
                  <c:v>249.29579089842611</c:v>
                </c:pt>
                <c:pt idx="1">
                  <c:v>184.66354881364896</c:v>
                </c:pt>
                <c:pt idx="2">
                  <c:v>136.78781393603626</c:v>
                </c:pt>
                <c:pt idx="3">
                  <c:v>101.32430661928609</c:v>
                </c:pt>
                <c:pt idx="4">
                  <c:v>75.055041940211922</c:v>
                </c:pt>
                <c:pt idx="5">
                  <c:v>55.59632736311994</c:v>
                </c:pt>
                <c:pt idx="6">
                  <c:v>41.182464713422178</c:v>
                </c:pt>
                <c:pt idx="7">
                  <c:v>30.505529417349756</c:v>
                </c:pt>
                <c:pt idx="8">
                  <c:v>22.596688457296114</c:v>
                </c:pt>
                <c:pt idx="9">
                  <c:v>16.738287746145268</c:v>
                </c:pt>
                <c:pt idx="10">
                  <c:v>12.39873166381131</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C9EC-4B92-8AA5-BCAB1D8F9569}"/>
            </c:ext>
          </c:extLst>
        </c:ser>
        <c:dLbls>
          <c:showLegendKey val="0"/>
          <c:showVal val="0"/>
          <c:showCatName val="0"/>
          <c:showSerName val="0"/>
          <c:showPercent val="0"/>
          <c:showBubbleSize val="0"/>
        </c:dLbls>
        <c:axId val="237963136"/>
        <c:axId val="237973504"/>
      </c:scatterChart>
      <c:catAx>
        <c:axId val="237963136"/>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Diameter Class Midpoint (cm)</a:t>
                </a:r>
              </a:p>
            </c:rich>
          </c:tx>
          <c:layout/>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973504"/>
        <c:crosses val="autoZero"/>
        <c:auto val="1"/>
        <c:lblAlgn val="ctr"/>
        <c:lblOffset val="100"/>
        <c:noMultiLvlLbl val="0"/>
      </c:catAx>
      <c:valAx>
        <c:axId val="237973504"/>
        <c:scaling>
          <c:orientation val="minMax"/>
          <c:min val="0"/>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Stems per Hectare (sph)</a:t>
                </a:r>
              </a:p>
            </c:rich>
          </c:tx>
          <c:layout>
            <c:manualLayout>
              <c:xMode val="edge"/>
              <c:yMode val="edge"/>
              <c:x val="1.3831258644536708E-2"/>
              <c:y val="0.24783281122117798"/>
            </c:manualLayout>
          </c:layout>
          <c:overlay val="0"/>
        </c:title>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37963136"/>
        <c:crosses val="autoZero"/>
        <c:crossBetween val="between"/>
        <c:majorUnit val="400"/>
      </c:valAx>
    </c:plotArea>
    <c:legend>
      <c:legendPos val="r"/>
      <c:layout>
        <c:manualLayout>
          <c:xMode val="edge"/>
          <c:yMode val="edge"/>
          <c:x val="0.77330913154928183"/>
          <c:y val="0.18322828680430961"/>
          <c:w val="0.1971204744445112"/>
          <c:h val="0.4809380324970004"/>
        </c:manualLayout>
      </c:layout>
      <c:overlay val="0"/>
      <c:txPr>
        <a:bodyPr/>
        <a:lstStyle/>
        <a:p>
          <a:pPr>
            <a:defRPr sz="105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52565039186476"/>
          <c:y val="0.19750007055569668"/>
          <c:w val="0.59252147414715917"/>
          <c:h val="0.68706968080602826"/>
        </c:manualLayout>
      </c:layout>
      <c:barChart>
        <c:barDir val="col"/>
        <c:grouping val="stacked"/>
        <c:varyColors val="0"/>
        <c:ser>
          <c:idx val="0"/>
          <c:order val="0"/>
          <c:tx>
            <c:v>Fd</c:v>
          </c:tx>
          <c:invertIfNegative val="0"/>
          <c:val>
            <c:numRef>
              <c:f>'TU3A Recompiled'!$C$7:$C$20</c:f>
              <c:numCache>
                <c:formatCode>0</c:formatCode>
                <c:ptCount val="14"/>
                <c:pt idx="0">
                  <c:v>216.66666666666666</c:v>
                </c:pt>
                <c:pt idx="1">
                  <c:v>1266.6666666666667</c:v>
                </c:pt>
                <c:pt idx="2">
                  <c:v>966.66666666666663</c:v>
                </c:pt>
                <c:pt idx="3">
                  <c:v>733.33333333333337</c:v>
                </c:pt>
                <c:pt idx="4">
                  <c:v>241.40924493934281</c:v>
                </c:pt>
                <c:pt idx="5">
                  <c:v>55.652479098743783</c:v>
                </c:pt>
                <c:pt idx="6">
                  <c:v>13.729011877568047</c:v>
                </c:pt>
                <c:pt idx="7">
                  <c:v>15.584975932109328</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0-AFFB-4E06-9D93-8AE78C5EB0A2}"/>
            </c:ext>
          </c:extLst>
        </c:ser>
        <c:ser>
          <c:idx val="1"/>
          <c:order val="1"/>
          <c:tx>
            <c:strRef>
              <c:f>'TU3A Recompiled'!$D$6</c:f>
              <c:strCache>
                <c:ptCount val="1"/>
                <c:pt idx="0">
                  <c:v>Sx</c:v>
                </c:pt>
              </c:strCache>
            </c:strRef>
          </c:tx>
          <c:invertIfNegative val="0"/>
          <c:cat>
            <c:numRef>
              <c:f>'[7]Stand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'TU3A Recompiled'!$D$7:$D$20</c:f>
              <c:numCache>
                <c:formatCode>0</c:formatCode>
                <c:ptCount val="14"/>
                <c:pt idx="0">
                  <c:v>0</c:v>
                </c:pt>
                <c:pt idx="1">
                  <c:v>16.666666666666668</c:v>
                </c:pt>
                <c:pt idx="2">
                  <c:v>0</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1-AFFB-4E06-9D93-8AE78C5EB0A2}"/>
            </c:ext>
          </c:extLst>
        </c:ser>
        <c:ser>
          <c:idx val="3"/>
          <c:order val="2"/>
          <c:tx>
            <c:strRef>
              <c:f>'TU3A Recompiled'!$F$6</c:f>
              <c:strCache>
                <c:ptCount val="1"/>
                <c:pt idx="0">
                  <c:v>Pl</c:v>
                </c:pt>
              </c:strCache>
            </c:strRef>
          </c:tx>
          <c:spPr>
            <a:solidFill>
              <a:srgbClr val="92D050"/>
            </a:solidFill>
          </c:spPr>
          <c:invertIfNegative val="0"/>
          <c:cat>
            <c:numRef>
              <c:f>'[7]Stand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'TU3A Recompiled'!$F$7:$F$20</c:f>
              <c:numCache>
                <c:formatCode>0</c:formatCode>
                <c:ptCount val="14"/>
                <c:pt idx="0">
                  <c:v>16.666666666666668</c:v>
                </c:pt>
                <c:pt idx="1">
                  <c:v>116.66666666666667</c:v>
                </c:pt>
                <c:pt idx="2">
                  <c:v>33.333333333333336</c:v>
                </c:pt>
                <c:pt idx="3">
                  <c:v>0</c:v>
                </c:pt>
                <c:pt idx="4">
                  <c:v>0</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2-AFFB-4E06-9D93-8AE78C5EB0A2}"/>
            </c:ext>
          </c:extLst>
        </c:ser>
        <c:ser>
          <c:idx val="2"/>
          <c:order val="3"/>
          <c:tx>
            <c:strRef>
              <c:f>'TU3A Recompiled'!$E$6</c:f>
              <c:strCache>
                <c:ptCount val="1"/>
                <c:pt idx="0">
                  <c:v>Dead</c:v>
                </c:pt>
              </c:strCache>
            </c:strRef>
          </c:tx>
          <c:invertIfNegative val="0"/>
          <c:cat>
            <c:numRef>
              <c:f>'[7]Stand Table'!$C$7:$C$20</c:f>
              <c:numCache>
                <c:formatCode>General</c:formatCode>
                <c:ptCount val="14"/>
                <c:pt idx="0">
                  <c:v>0</c:v>
                </c:pt>
                <c:pt idx="1">
                  <c:v>5</c:v>
                </c:pt>
                <c:pt idx="2">
                  <c:v>10</c:v>
                </c:pt>
                <c:pt idx="3">
                  <c:v>15</c:v>
                </c:pt>
                <c:pt idx="4">
                  <c:v>20</c:v>
                </c:pt>
                <c:pt idx="5">
                  <c:v>25</c:v>
                </c:pt>
                <c:pt idx="6">
                  <c:v>30</c:v>
                </c:pt>
                <c:pt idx="7">
                  <c:v>40</c:v>
                </c:pt>
                <c:pt idx="8">
                  <c:v>50</c:v>
                </c:pt>
                <c:pt idx="9">
                  <c:v>60</c:v>
                </c:pt>
                <c:pt idx="10">
                  <c:v>70</c:v>
                </c:pt>
                <c:pt idx="11">
                  <c:v>80</c:v>
                </c:pt>
                <c:pt idx="12">
                  <c:v>90</c:v>
                </c:pt>
                <c:pt idx="13">
                  <c:v>100</c:v>
                </c:pt>
              </c:numCache>
            </c:numRef>
          </c:cat>
          <c:val>
            <c:numRef>
              <c:f>'TU3A Recompiled'!$E$7:$E$20</c:f>
              <c:numCache>
                <c:formatCode>0</c:formatCode>
                <c:ptCount val="14"/>
                <c:pt idx="0">
                  <c:v>66.666666666666671</c:v>
                </c:pt>
                <c:pt idx="1">
                  <c:v>483.33333333333331</c:v>
                </c:pt>
                <c:pt idx="2">
                  <c:v>0</c:v>
                </c:pt>
                <c:pt idx="3">
                  <c:v>0</c:v>
                </c:pt>
                <c:pt idx="4">
                  <c:v>27.339868431187842</c:v>
                </c:pt>
                <c:pt idx="5">
                  <c:v>0</c:v>
                </c:pt>
                <c:pt idx="6">
                  <c:v>0</c:v>
                </c:pt>
                <c:pt idx="7">
                  <c:v>0</c:v>
                </c:pt>
                <c:pt idx="8">
                  <c:v>0</c:v>
                </c:pt>
                <c:pt idx="9">
                  <c:v>0</c:v>
                </c:pt>
                <c:pt idx="10">
                  <c:v>0</c:v>
                </c:pt>
                <c:pt idx="11">
                  <c:v>0</c:v>
                </c:pt>
                <c:pt idx="12">
                  <c:v>0</c:v>
                </c:pt>
                <c:pt idx="13">
                  <c:v>0</c:v>
                </c:pt>
              </c:numCache>
            </c:numRef>
          </c:val>
          <c:extLst xmlns:c16r2="http://schemas.microsoft.com/office/drawing/2015/06/chart">
            <c:ext xmlns:c16="http://schemas.microsoft.com/office/drawing/2014/chart" uri="{C3380CC4-5D6E-409C-BE32-E72D297353CC}">
              <c16:uniqueId val="{00000003-AFFB-4E06-9D93-8AE78C5EB0A2}"/>
            </c:ext>
          </c:extLst>
        </c:ser>
        <c:dLbls>
          <c:showLegendKey val="0"/>
          <c:showVal val="0"/>
          <c:showCatName val="0"/>
          <c:showSerName val="0"/>
          <c:showPercent val="0"/>
          <c:showBubbleSize val="0"/>
        </c:dLbls>
        <c:gapWidth val="150"/>
        <c:overlap val="100"/>
        <c:axId val="238054784"/>
        <c:axId val="238056960"/>
        <c:extLst xmlns:c16r2="http://schemas.microsoft.com/office/drawing/2015/06/chart">
          <c:ext xmlns:c15="http://schemas.microsoft.com/office/drawing/2012/chart" uri="{02D57815-91ED-43cb-92C2-25804820EDAC}">
            <c15:filteredBarSeries>
              <c15:ser>
                <c:idx val="4"/>
                <c:order val="0"/>
                <c:tx>
                  <c:strRef>
                    <c:extLst>
                      <c:ext uri="{02D57815-91ED-43cb-92C2-25804820EDAC}">
                        <c15:formulaRef>
                          <c15:sqref>'G:\Government\MoFR\FESBC\Prescription Project_1\Field Data - March 6-10th\Proposed Treatment Units\[Borland_Prelim_Tree_Form_NOS_TU3A.xlsx]Stand Table'!$H$6</c15:sqref>
                        </c15:formulaRef>
                      </c:ext>
                    </c:extLst>
                    <c:strCache>
                      <c:ptCount val="1"/>
                      <c:pt idx="0">
                        <c:v>At</c:v>
                      </c:pt>
                    </c:strCache>
                  </c:strRef>
                </c:tx>
                <c:spPr>
                  <a:solidFill>
                    <a:schemeClr val="accent5">
                      <a:lumMod val="40000"/>
                      <a:lumOff val="60000"/>
                    </a:schemeClr>
                  </a:solidFill>
                </c:spPr>
                <c:invertIfNegative val="0"/>
                <c:val>
                  <c:numRef>
                    <c:extLst>
                      <c:ext uri="{02D57815-91ED-43cb-92C2-25804820EDAC}">
                        <c15:formulaRef>
                          <c15:sqref>'[7]Stand Table'!$H$7:$H$20</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7-AFFB-4E06-9D93-8AE78C5EB0A2}"/>
                  </c:ext>
                </c:extLst>
              </c15:ser>
            </c15:filteredBarSeries>
          </c:ext>
        </c:extLst>
      </c:barChart>
      <c:scatterChart>
        <c:scatterStyle val="smoothMarker"/>
        <c:varyColors val="0"/>
        <c:ser>
          <c:idx val="5"/>
          <c:order val="4"/>
          <c:tx>
            <c:v>Prescribed</c:v>
          </c:tx>
          <c:spPr>
            <a:ln w="15875">
              <a:solidFill>
                <a:srgbClr val="FF0000"/>
              </a:solidFill>
            </a:ln>
          </c:spPr>
          <c:marker>
            <c:symbol val="none"/>
          </c:marker>
          <c:yVal>
            <c:numRef>
              <c:f>'[7]Stand Table'!$L$7:$L$20</c:f>
              <c:numCache>
                <c:formatCode>General</c:formatCode>
                <c:ptCount val="14"/>
                <c:pt idx="0">
                  <c:v>0</c:v>
                </c:pt>
                <c:pt idx="1">
                  <c:v>0</c:v>
                </c:pt>
                <c:pt idx="2">
                  <c:v>45</c:v>
                </c:pt>
                <c:pt idx="3">
                  <c:v>188.57142857142861</c:v>
                </c:pt>
                <c:pt idx="4">
                  <c:v>149.73164887786709</c:v>
                </c:pt>
                <c:pt idx="5">
                  <c:v>47.702124941780383</c:v>
                </c:pt>
                <c:pt idx="6">
                  <c:v>41.817764022094288</c:v>
                </c:pt>
                <c:pt idx="7">
                  <c:v>30.587398886528341</c:v>
                </c:pt>
                <c:pt idx="8">
                  <c:v>0</c:v>
                </c:pt>
                <c:pt idx="9">
                  <c:v>0</c:v>
                </c:pt>
                <c:pt idx="10">
                  <c:v>0</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4-AFFB-4E06-9D93-8AE78C5EB0A2}"/>
            </c:ext>
          </c:extLst>
        </c:ser>
        <c:ser>
          <c:idx val="6"/>
          <c:order val="5"/>
          <c:tx>
            <c:v>Residual BDq q=1.2</c:v>
          </c:tx>
          <c:spPr>
            <a:ln>
              <a:solidFill>
                <a:srgbClr val="0070C0"/>
              </a:solidFill>
            </a:ln>
          </c:spPr>
          <c:marker>
            <c:symbol val="none"/>
          </c:marker>
          <c:yVal>
            <c:numRef>
              <c:f>'TU3A Recompiled'!$O$33:$O$46</c:f>
              <c:numCache>
                <c:formatCode>General</c:formatCode>
                <c:ptCount val="14"/>
                <c:pt idx="0">
                  <c:v>106.01186882684475</c:v>
                </c:pt>
                <c:pt idx="1">
                  <c:v>88.34322402237062</c:v>
                </c:pt>
                <c:pt idx="2">
                  <c:v>73.619353351975519</c:v>
                </c:pt>
                <c:pt idx="3">
                  <c:v>61.349461126646268</c:v>
                </c:pt>
                <c:pt idx="4">
                  <c:v>51.124550938871892</c:v>
                </c:pt>
                <c:pt idx="5">
                  <c:v>42.60379244905991</c:v>
                </c:pt>
                <c:pt idx="6">
                  <c:v>35.503160374216591</c:v>
                </c:pt>
                <c:pt idx="7">
                  <c:v>29.585966978513827</c:v>
                </c:pt>
                <c:pt idx="8">
                  <c:v>24.654972482094855</c:v>
                </c:pt>
                <c:pt idx="9">
                  <c:v>20.545810401745715</c:v>
                </c:pt>
                <c:pt idx="10">
                  <c:v>17.121508668121429</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5-AFFB-4E06-9D93-8AE78C5EB0A2}"/>
            </c:ext>
          </c:extLst>
        </c:ser>
        <c:ser>
          <c:idx val="7"/>
          <c:order val="6"/>
          <c:tx>
            <c:v>Residual BDq q=1.35</c:v>
          </c:tx>
          <c:spPr>
            <a:ln>
              <a:solidFill>
                <a:schemeClr val="tx1"/>
              </a:solidFill>
            </a:ln>
          </c:spPr>
          <c:marker>
            <c:symbol val="none"/>
          </c:marker>
          <c:yVal>
            <c:numRef>
              <c:f>'TU3A Recompiled'!$AB$33:$AB$46</c:f>
              <c:numCache>
                <c:formatCode>General</c:formatCode>
                <c:ptCount val="14"/>
                <c:pt idx="0">
                  <c:v>249.29579089842611</c:v>
                </c:pt>
                <c:pt idx="1">
                  <c:v>184.66354881364896</c:v>
                </c:pt>
                <c:pt idx="2">
                  <c:v>136.78781393603626</c:v>
                </c:pt>
                <c:pt idx="3">
                  <c:v>101.32430661928609</c:v>
                </c:pt>
                <c:pt idx="4">
                  <c:v>75.055041940211922</c:v>
                </c:pt>
                <c:pt idx="5">
                  <c:v>55.59632736311994</c:v>
                </c:pt>
                <c:pt idx="6">
                  <c:v>41.182464713422178</c:v>
                </c:pt>
                <c:pt idx="7">
                  <c:v>30.505529417349756</c:v>
                </c:pt>
                <c:pt idx="8">
                  <c:v>22.596688457296114</c:v>
                </c:pt>
                <c:pt idx="9">
                  <c:v>16.738287746145268</c:v>
                </c:pt>
                <c:pt idx="10">
                  <c:v>12.39873166381131</c:v>
                </c:pt>
                <c:pt idx="11">
                  <c:v>0</c:v>
                </c:pt>
                <c:pt idx="12">
                  <c:v>0</c:v>
                </c:pt>
                <c:pt idx="13">
                  <c:v>0</c:v>
                </c:pt>
              </c:numCache>
            </c:numRef>
          </c:yVal>
          <c:smooth val="1"/>
          <c:extLst xmlns:c16r2="http://schemas.microsoft.com/office/drawing/2015/06/chart">
            <c:ext xmlns:c16="http://schemas.microsoft.com/office/drawing/2014/chart" uri="{C3380CC4-5D6E-409C-BE32-E72D297353CC}">
              <c16:uniqueId val="{00000006-AFFB-4E06-9D93-8AE78C5EB0A2}"/>
            </c:ext>
          </c:extLst>
        </c:ser>
        <c:dLbls>
          <c:showLegendKey val="0"/>
          <c:showVal val="0"/>
          <c:showCatName val="0"/>
          <c:showSerName val="0"/>
          <c:showPercent val="0"/>
          <c:showBubbleSize val="0"/>
        </c:dLbls>
        <c:axId val="238054784"/>
        <c:axId val="238056960"/>
      </c:scatterChart>
      <c:catAx>
        <c:axId val="238054784"/>
        <c:scaling>
          <c:orientation val="minMax"/>
        </c:scaling>
        <c:delete val="0"/>
        <c:axPos val="b"/>
        <c:title>
          <c:tx>
            <c:rich>
              <a:bodyPr/>
              <a:lstStyle/>
              <a:p>
                <a:pPr>
                  <a:defRPr sz="1200"/>
                </a:pPr>
                <a:r>
                  <a:rPr lang="en-US" sz="1200"/>
                  <a:t>Diameter Class Midpoint (cm)</a:t>
                </a:r>
              </a:p>
            </c:rich>
          </c:tx>
          <c:layout/>
          <c:overlay val="0"/>
        </c:title>
        <c:numFmt formatCode="General" sourceLinked="1"/>
        <c:majorTickMark val="out"/>
        <c:minorTickMark val="none"/>
        <c:tickLblPos val="nextTo"/>
        <c:txPr>
          <a:bodyPr rot="0" vert="horz"/>
          <a:lstStyle/>
          <a:p>
            <a:pPr>
              <a:defRPr/>
            </a:pPr>
            <a:endParaRPr lang="en-US"/>
          </a:p>
        </c:txPr>
        <c:crossAx val="238056960"/>
        <c:crosses val="autoZero"/>
        <c:auto val="1"/>
        <c:lblAlgn val="ctr"/>
        <c:lblOffset val="100"/>
        <c:noMultiLvlLbl val="0"/>
      </c:catAx>
      <c:valAx>
        <c:axId val="238056960"/>
        <c:scaling>
          <c:orientation val="minMax"/>
          <c:min val="0"/>
        </c:scaling>
        <c:delete val="0"/>
        <c:axPos val="l"/>
        <c:majorGridlines/>
        <c:title>
          <c:tx>
            <c:rich>
              <a:bodyPr/>
              <a:lstStyle/>
              <a:p>
                <a:pPr>
                  <a:defRPr sz="1200"/>
                </a:pPr>
                <a:r>
                  <a:rPr lang="en-US" sz="1200" dirty="0"/>
                  <a:t>Stems per Hectare (sph)</a:t>
                </a:r>
              </a:p>
            </c:rich>
          </c:tx>
          <c:layout>
            <c:manualLayout>
              <c:xMode val="edge"/>
              <c:yMode val="edge"/>
              <c:x val="3.8696865460439635E-2"/>
              <c:y val="0.33995025144522806"/>
            </c:manualLayout>
          </c:layout>
          <c:overlay val="0"/>
        </c:title>
        <c:numFmt formatCode="0" sourceLinked="1"/>
        <c:majorTickMark val="out"/>
        <c:minorTickMark val="none"/>
        <c:tickLblPos val="nextTo"/>
        <c:txPr>
          <a:bodyPr rot="0" vert="horz"/>
          <a:lstStyle/>
          <a:p>
            <a:pPr>
              <a:defRPr/>
            </a:pPr>
            <a:endParaRPr lang="en-US"/>
          </a:p>
        </c:txPr>
        <c:crossAx val="238054784"/>
        <c:crosses val="autoZero"/>
        <c:crossBetween val="between"/>
        <c:majorUnit val="400"/>
      </c:valAx>
    </c:plotArea>
    <c:legend>
      <c:legendPos val="r"/>
      <c:layout>
        <c:manualLayout>
          <c:xMode val="edge"/>
          <c:yMode val="edge"/>
          <c:x val="0.72609659874989863"/>
          <c:y val="0.26217678435356873"/>
          <c:w val="0.27115426035663076"/>
          <c:h val="0.56251065391019672"/>
        </c:manualLayout>
      </c:layout>
      <c:overlay val="0"/>
      <c:txPr>
        <a:bodyPr/>
        <a:lstStyle/>
        <a:p>
          <a:pPr>
            <a:defRPr sz="1400"/>
          </a:pPr>
          <a:endParaRPr lang="en-US"/>
        </a:p>
      </c:txPr>
    </c:legend>
    <c:plotVisOnly val="1"/>
    <c:dispBlanksAs val="gap"/>
    <c:showDLblsOverMax val="0"/>
  </c:chart>
  <c:txPr>
    <a:bodyPr/>
    <a:lstStyle/>
    <a:p>
      <a:pPr>
        <a:defRPr sz="11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0.14502</cdr:x>
      <cdr:y>0.03315</cdr:y>
    </cdr:from>
    <cdr:to>
      <cdr:x>0.88247</cdr:x>
      <cdr:y>0.181</cdr:y>
    </cdr:to>
    <cdr:sp macro="" textlink="">
      <cdr:nvSpPr>
        <cdr:cNvPr id="2" name="TextBox 2">
          <a:extLst xmlns:a="http://schemas.openxmlformats.org/drawingml/2006/main">
            <a:ext uri="{FF2B5EF4-FFF2-40B4-BE49-F238E27FC236}">
              <a16:creationId xmlns:a16="http://schemas.microsoft.com/office/drawing/2014/main" xmlns="" id="{840DE4BB-7A8A-4A9A-A43B-AEC03D82406A}"/>
            </a:ext>
          </a:extLst>
        </cdr:cNvPr>
        <cdr:cNvSpPr txBox="1"/>
      </cdr:nvSpPr>
      <cdr:spPr>
        <a:xfrm xmlns:a="http://schemas.openxmlformats.org/drawingml/2006/main">
          <a:off x="669924" y="117475"/>
          <a:ext cx="3406775" cy="523875"/>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100" b="1"/>
            <a:t>TU</a:t>
          </a:r>
          <a:r>
            <a:rPr lang="en-US" sz="1100" b="1" baseline="0"/>
            <a:t> 1B - Merch Stems/ha</a:t>
          </a:r>
        </a:p>
        <a:p xmlns:a="http://schemas.openxmlformats.org/drawingml/2006/main">
          <a:pPr algn="ctr"/>
          <a:r>
            <a:rPr lang="en-US" sz="1100" b="1" baseline="0"/>
            <a:t>Residual BA = 22 m2/ha, D.lim = 60 cm, q=1.25 vs 1.35</a:t>
          </a:r>
          <a:endParaRPr lang="en-US" sz="1100" b="1"/>
        </a:p>
      </cdr:txBody>
    </cdr:sp>
  </cdr:relSizeAnchor>
</c:userShapes>
</file>

<file path=ppt/drawings/drawing2.xml><?xml version="1.0" encoding="utf-8"?>
<c:userShapes xmlns:c="http://schemas.openxmlformats.org/drawingml/2006/chart">
  <cdr:relSizeAnchor xmlns:cdr="http://schemas.openxmlformats.org/drawingml/2006/chartDrawing">
    <cdr:from>
      <cdr:x>0.12646</cdr:x>
      <cdr:y>0.01971</cdr:y>
    </cdr:from>
    <cdr:to>
      <cdr:x>0.89553</cdr:x>
      <cdr:y>0.16756</cdr:y>
    </cdr:to>
    <cdr:sp macro="" textlink="">
      <cdr:nvSpPr>
        <cdr:cNvPr id="2" name="TextBox 4">
          <a:extLst xmlns:a="http://schemas.openxmlformats.org/drawingml/2006/main">
            <a:ext uri="{FF2B5EF4-FFF2-40B4-BE49-F238E27FC236}">
              <a16:creationId xmlns:a16="http://schemas.microsoft.com/office/drawing/2014/main" xmlns="" id="{19E81A2E-2144-4003-AF09-6FCA94E41F8C}"/>
            </a:ext>
          </a:extLst>
        </cdr:cNvPr>
        <cdr:cNvSpPr txBox="1"/>
      </cdr:nvSpPr>
      <cdr:spPr>
        <a:xfrm xmlns:a="http://schemas.openxmlformats.org/drawingml/2006/main">
          <a:off x="584200" y="69850"/>
          <a:ext cx="3552825" cy="523875"/>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100" b="1"/>
            <a:t>TU</a:t>
          </a:r>
          <a:r>
            <a:rPr lang="en-US" sz="1100" b="1" baseline="0"/>
            <a:t> 3A - Merch Stems/ha</a:t>
          </a:r>
        </a:p>
        <a:p xmlns:a="http://schemas.openxmlformats.org/drawingml/2006/main">
          <a:pPr algn="ctr"/>
          <a:r>
            <a:rPr lang="en-US" sz="1100" b="1" baseline="0"/>
            <a:t>Residual BA = 29 m2/ha, D.lim = 70 cm, q=1.2 vs q=1.35</a:t>
          </a:r>
          <a:endParaRPr lang="en-US" sz="1100" b="1"/>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FD1D9C-9559-4B56-8E2B-2B481E4CF611}" type="datetimeFigureOut">
              <a:rPr lang="en-US" smtClean="0"/>
              <a:pPr/>
              <a:t>5/31/2018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E07323-2A1D-40E5-887A-6F5665E2DCC2}" type="slidenum">
              <a:rPr lang="en-US" smtClean="0"/>
              <a:pPr/>
              <a:t>‹#›</a:t>
            </a:fld>
            <a:endParaRPr lang="en-US" dirty="0"/>
          </a:p>
        </p:txBody>
      </p:sp>
    </p:spTree>
    <p:extLst>
      <p:ext uri="{BB962C8B-B14F-4D97-AF65-F5344CB8AC3E}">
        <p14:creationId xmlns:p14="http://schemas.microsoft.com/office/powerpoint/2010/main" val="990357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45DD60-0CCB-4772-BE5C-304589C9340F}" type="datetimeFigureOut">
              <a:rPr lang="en-US" smtClean="0"/>
              <a:pPr/>
              <a:t>5/31/2018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7234F9-27D6-4990-A5B7-40B2E1E7B3BC}" type="slidenum">
              <a:rPr lang="en-US" smtClean="0"/>
              <a:pPr/>
              <a:t>‹#›</a:t>
            </a:fld>
            <a:endParaRPr lang="en-US" dirty="0"/>
          </a:p>
        </p:txBody>
      </p:sp>
    </p:spTree>
    <p:extLst>
      <p:ext uri="{BB962C8B-B14F-4D97-AF65-F5344CB8AC3E}">
        <p14:creationId xmlns:p14="http://schemas.microsoft.com/office/powerpoint/2010/main" val="699612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0" name="Rectangle 6"/>
          <p:cNvSpPr>
            <a:spLocks noGrp="1" noRot="1" noChangeAspect="1" noChangeArrowheads="1" noTextEdit="1"/>
          </p:cNvSpPr>
          <p:nvPr>
            <p:ph type="sldImg"/>
          </p:nvPr>
        </p:nvSpPr>
        <p:spPr>
          <a:xfrm>
            <a:off x="854075" y="698500"/>
            <a:ext cx="3987800" cy="2990850"/>
          </a:xfrm>
          <a:ln/>
        </p:spPr>
      </p:sp>
      <p:sp>
        <p:nvSpPr>
          <p:cNvPr id="98311" name="Rectangle 7"/>
          <p:cNvSpPr>
            <a:spLocks noGrp="1" noChangeArrowheads="1"/>
          </p:cNvSpPr>
          <p:nvPr>
            <p:ph type="body" idx="1"/>
          </p:nvPr>
        </p:nvSpPr>
        <p:spPr/>
        <p:txBody>
          <a:bodyPr/>
          <a:lstStyle/>
          <a:p>
            <a:pPr marL="108644" indent="-108644">
              <a:buFontTx/>
              <a:buChar char="•"/>
            </a:pPr>
            <a:r>
              <a:rPr lang="en-CA" dirty="0"/>
              <a:t>Fuel management’s aim is not to completely eliminate the risk of wildfire but to prevent it from occurring in certain</a:t>
            </a:r>
            <a:r>
              <a:rPr lang="en-CA" baseline="0" dirty="0"/>
              <a:t> locations and at catastrophic levels. </a:t>
            </a:r>
            <a:endParaRPr lang="en-CA" dirty="0"/>
          </a:p>
          <a:p>
            <a:pPr marL="108644" indent="-108644">
              <a:buFontTx/>
              <a:buChar char="•"/>
            </a:pPr>
            <a:r>
              <a:rPr lang="en-CA" dirty="0"/>
              <a:t>Give</a:t>
            </a:r>
            <a:r>
              <a:rPr lang="en-CA" baseline="0" dirty="0"/>
              <a:t> example of National Parks burning programs and how they have moved from an ideology of suppression to one recognizing the ecological role fire plays in natural ecosystems and using it as a tool to manage for human and ecological values and processes.</a:t>
            </a:r>
            <a:endParaRPr lang="en-US" dirty="0"/>
          </a:p>
        </p:txBody>
      </p:sp>
    </p:spTree>
    <p:extLst>
      <p:ext uri="{BB962C8B-B14F-4D97-AF65-F5344CB8AC3E}">
        <p14:creationId xmlns:p14="http://schemas.microsoft.com/office/powerpoint/2010/main" val="840021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0" name="Rectangle 6"/>
          <p:cNvSpPr>
            <a:spLocks noGrp="1" noRot="1" noChangeAspect="1" noChangeArrowheads="1" noTextEdit="1"/>
          </p:cNvSpPr>
          <p:nvPr>
            <p:ph type="sldImg"/>
          </p:nvPr>
        </p:nvSpPr>
        <p:spPr>
          <a:xfrm>
            <a:off x="854075" y="698500"/>
            <a:ext cx="3987800" cy="2990850"/>
          </a:xfrm>
          <a:ln/>
        </p:spPr>
      </p:sp>
      <p:sp>
        <p:nvSpPr>
          <p:cNvPr id="98311" name="Rectangle 7"/>
          <p:cNvSpPr>
            <a:spLocks noGrp="1" noChangeArrowheads="1"/>
          </p:cNvSpPr>
          <p:nvPr>
            <p:ph type="body" idx="1"/>
          </p:nvPr>
        </p:nvSpPr>
        <p:spPr/>
        <p:txBody>
          <a:bodyPr/>
          <a:lstStyle/>
          <a:p>
            <a:pPr marL="108644" indent="-108644"/>
            <a:r>
              <a:rPr lang="en-CA" dirty="0"/>
              <a:t>Although</a:t>
            </a:r>
            <a:r>
              <a:rPr lang="en-CA" baseline="0" dirty="0"/>
              <a:t> restoration is focused on dry forests, forestry practices on the coast are having effects upon the abundance of Douglas-fir. Historic logging has resulted in a reduction of Fd and Cw and the proliferation of Hw often with extensive Dwarf Mistletoe. Stanley Park and North Vancouver are good examples.</a:t>
            </a:r>
          </a:p>
          <a:p>
            <a:pPr marL="108644" indent="-108644"/>
            <a:endParaRPr lang="en-CA" dirty="0"/>
          </a:p>
          <a:p>
            <a:pPr marL="108644" indent="-108644"/>
            <a:r>
              <a:rPr lang="en-CA" dirty="0"/>
              <a:t>Pellet</a:t>
            </a:r>
            <a:r>
              <a:rPr lang="en-CA" baseline="0" dirty="0"/>
              <a:t> plants could change the revenue balance in fuel treatment projects, making them revenue positive in some cases.</a:t>
            </a:r>
          </a:p>
          <a:p>
            <a:pPr marL="108644" indent="-108644"/>
            <a:endParaRPr lang="en-CA" baseline="0" dirty="0"/>
          </a:p>
          <a:p>
            <a:pPr marL="108644" indent="-108644"/>
            <a:r>
              <a:rPr lang="en-CA" baseline="0" dirty="0"/>
              <a:t>Prince George has embarked upon extensive fuel reduction treatments – these address fire hazard, forest health and danger trees associated with trees killed by IBM</a:t>
            </a:r>
          </a:p>
          <a:p>
            <a:pPr marL="108644" indent="-108644"/>
            <a:endParaRPr lang="en-CA" dirty="0"/>
          </a:p>
        </p:txBody>
      </p:sp>
    </p:spTree>
    <p:extLst>
      <p:ext uri="{BB962C8B-B14F-4D97-AF65-F5344CB8AC3E}">
        <p14:creationId xmlns:p14="http://schemas.microsoft.com/office/powerpoint/2010/main" val="3390301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0" name="Rectangle 6"/>
          <p:cNvSpPr>
            <a:spLocks noGrp="1" noRot="1" noChangeAspect="1" noChangeArrowheads="1" noTextEdit="1"/>
          </p:cNvSpPr>
          <p:nvPr>
            <p:ph type="sldImg"/>
          </p:nvPr>
        </p:nvSpPr>
        <p:spPr>
          <a:xfrm>
            <a:off x="854075" y="698500"/>
            <a:ext cx="3987800" cy="2990850"/>
          </a:xfrm>
          <a:ln/>
        </p:spPr>
      </p:sp>
      <p:sp>
        <p:nvSpPr>
          <p:cNvPr id="98311" name="Rectangle 7"/>
          <p:cNvSpPr>
            <a:spLocks noGrp="1" noChangeArrowheads="1"/>
          </p:cNvSpPr>
          <p:nvPr>
            <p:ph type="body" idx="1"/>
          </p:nvPr>
        </p:nvSpPr>
        <p:spPr/>
        <p:txBody>
          <a:bodyPr/>
          <a:lstStyle/>
          <a:p>
            <a:pPr marL="108644" indent="-108644">
              <a:buFontTx/>
              <a:buChar char="•"/>
            </a:pPr>
            <a:r>
              <a:rPr lang="en-CA" baseline="0" dirty="0"/>
              <a:t>Due to high costs of fuel treatment up $20,000/ha, fuel treatments need to be strategically located to best maximize their effect.</a:t>
            </a:r>
          </a:p>
          <a:p>
            <a:pPr marL="108644" indent="-108644">
              <a:buFontTx/>
              <a:buChar char="•"/>
            </a:pPr>
            <a:r>
              <a:rPr lang="en-CA" baseline="0" dirty="0"/>
              <a:t>Examples of Restoration Projects in B.C. Parks where prescribe burns are used to reduce fuels, control forest health, and positively impact biodiversity:  Mt Robson Provincial Park, Mt Assiniboine Provincial Park</a:t>
            </a:r>
          </a:p>
          <a:p>
            <a:pPr marL="108644" indent="-108644">
              <a:buFontTx/>
              <a:buChar char="•"/>
            </a:pPr>
            <a:r>
              <a:rPr lang="en-CA" baseline="0" dirty="0"/>
              <a:t>Fraser Grasslands on Crown land. Reducing encroachment through mechanical and prescribe burn methods</a:t>
            </a:r>
          </a:p>
          <a:p>
            <a:pPr marL="108644" indent="-108644">
              <a:buFontTx/>
              <a:buChar char="•"/>
            </a:pPr>
            <a:r>
              <a:rPr lang="en-CA" baseline="0" dirty="0"/>
              <a:t>Community Wildfire Protection Planning and Fuel treatment Program for communities</a:t>
            </a:r>
          </a:p>
          <a:p>
            <a:pPr marL="108644" indent="-108644">
              <a:buFontTx/>
              <a:buChar char="•"/>
            </a:pPr>
            <a:endParaRPr lang="en-US" dirty="0"/>
          </a:p>
        </p:txBody>
      </p:sp>
    </p:spTree>
    <p:extLst>
      <p:ext uri="{BB962C8B-B14F-4D97-AF65-F5344CB8AC3E}">
        <p14:creationId xmlns:p14="http://schemas.microsoft.com/office/powerpoint/2010/main" val="3016836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84BEDF50-23AD-4E76-840A-FED61D27E9DC}"/>
              </a:ext>
            </a:extLst>
          </p:cNvPr>
          <p:cNvSpPr>
            <a:spLocks noGrp="1" noChangeArrowheads="1"/>
          </p:cNvSpPr>
          <p:nvPr>
            <p:ph type="sldNum" sz="quarter" idx="5"/>
          </p:nvPr>
        </p:nvSpPr>
        <p:spPr>
          <a:ln/>
        </p:spPr>
        <p:txBody>
          <a:bodyPr/>
          <a:lstStyle/>
          <a:p>
            <a:fld id="{B928F099-2614-486E-A5A6-E6474D05B19B}" type="slidenum">
              <a:rPr lang="en-US" altLang="en-US"/>
              <a:pPr/>
              <a:t>5</a:t>
            </a:fld>
            <a:endParaRPr lang="en-US" altLang="en-US"/>
          </a:p>
        </p:txBody>
      </p:sp>
      <p:sp>
        <p:nvSpPr>
          <p:cNvPr id="163842" name="Rectangle 2">
            <a:extLst>
              <a:ext uri="{FF2B5EF4-FFF2-40B4-BE49-F238E27FC236}">
                <a16:creationId xmlns:a16="http://schemas.microsoft.com/office/drawing/2014/main" xmlns="" id="{5125CEBD-8E1B-4A16-A166-0A6DAF79C089}"/>
              </a:ext>
            </a:extLst>
          </p:cNvPr>
          <p:cNvSpPr>
            <a:spLocks noGrp="1" noRot="1" noChangeAspect="1" noChangeArrowheads="1" noTextEdit="1"/>
          </p:cNvSpPr>
          <p:nvPr>
            <p:ph type="sldImg"/>
          </p:nvPr>
        </p:nvSpPr>
        <p:spPr>
          <a:xfrm>
            <a:off x="1152525" y="692150"/>
            <a:ext cx="4556125" cy="3416300"/>
          </a:xfrm>
          <a:ln/>
        </p:spPr>
      </p:sp>
      <p:sp>
        <p:nvSpPr>
          <p:cNvPr id="163843" name="Rectangle 3">
            <a:extLst>
              <a:ext uri="{FF2B5EF4-FFF2-40B4-BE49-F238E27FC236}">
                <a16:creationId xmlns:a16="http://schemas.microsoft.com/office/drawing/2014/main" xmlns="" id="{2028F8E6-0BA3-4EA3-94F3-ABDBB7D3CB97}"/>
              </a:ext>
            </a:extLst>
          </p:cNvPr>
          <p:cNvSpPr>
            <a:spLocks noGrp="1" noChangeArrowheads="1"/>
          </p:cNvSpPr>
          <p:nvPr>
            <p:ph type="body" idx="1"/>
          </p:nvPr>
        </p:nvSpPr>
        <p:spPr>
          <a:xfrm>
            <a:off x="914400" y="4322763"/>
            <a:ext cx="5257800" cy="4113212"/>
          </a:xfrm>
        </p:spPr>
        <p:txBody>
          <a:bodyPr/>
          <a:lstStyle/>
          <a:p>
            <a:r>
              <a:rPr lang="en-US" altLang="en-US" b="1">
                <a:latin typeface="Arial" panose="020B0604020202020204" pitchFamily="34" charset="0"/>
              </a:rPr>
              <a:t>Interface Fire Issues			</a:t>
            </a:r>
            <a:r>
              <a:rPr lang="en-US" altLang="en-US" b="1" i="1">
                <a:latin typeface="Arial" panose="020B0604020202020204" pitchFamily="34" charset="0"/>
              </a:rPr>
              <a:t>Animated Slide</a:t>
            </a:r>
          </a:p>
          <a:p>
            <a:endParaRPr lang="en-US" altLang="en-US" b="1">
              <a:latin typeface="Arial" panose="020B0604020202020204" pitchFamily="34" charset="0"/>
            </a:endParaRPr>
          </a:p>
          <a:p>
            <a:r>
              <a:rPr lang="en-US" altLang="en-US" b="1">
                <a:latin typeface="Arial" panose="020B0604020202020204" pitchFamily="34" charset="0"/>
              </a:rPr>
              <a:t>So…	-What are we talking about when we say interface?</a:t>
            </a:r>
          </a:p>
          <a:p>
            <a:r>
              <a:rPr lang="en-US" altLang="en-US" b="1">
                <a:latin typeface="Arial" panose="020B0604020202020204" pitchFamily="34" charset="0"/>
              </a:rPr>
              <a:t>	-How do we define interface?</a:t>
            </a:r>
          </a:p>
          <a:p>
            <a:endParaRPr lang="en-US" altLang="en-US" b="1">
              <a:latin typeface="Arial" panose="020B0604020202020204" pitchFamily="34" charset="0"/>
            </a:endParaRPr>
          </a:p>
          <a:p>
            <a:r>
              <a:rPr lang="en-US" altLang="en-US" b="1">
                <a:latin typeface="Arial" panose="020B0604020202020204" pitchFamily="34" charset="0"/>
              </a:rPr>
              <a:t>At it’s simplest…</a:t>
            </a:r>
          </a:p>
          <a:p>
            <a:endParaRPr lang="en-US" altLang="en-US" b="1">
              <a:latin typeface="Arial" panose="020B0604020202020204" pitchFamily="34" charset="0"/>
            </a:endParaRPr>
          </a:p>
          <a:p>
            <a:r>
              <a:rPr lang="en-US" altLang="en-US" b="1">
                <a:latin typeface="Arial" panose="020B0604020202020204" pitchFamily="34" charset="0"/>
              </a:rPr>
              <a:t>… it is that area where the ‘Forest meets the Community’</a:t>
            </a:r>
          </a:p>
          <a:p>
            <a:endParaRPr lang="en-US" altLang="en-US" b="1">
              <a:latin typeface="Arial" panose="020B0604020202020204" pitchFamily="34" charset="0"/>
            </a:endParaRPr>
          </a:p>
          <a:p>
            <a:r>
              <a:rPr lang="en-US" altLang="en-US" b="1" i="1">
                <a:solidFill>
                  <a:srgbClr val="000000"/>
                </a:solidFill>
                <a:latin typeface="Arial" panose="020B0604020202020204" pitchFamily="34" charset="0"/>
                <a:cs typeface="Times New Roman" panose="02020603050405020304" pitchFamily="18" charset="0"/>
              </a:rPr>
              <a:t>ADVANCE</a:t>
            </a:r>
            <a:r>
              <a:rPr lang="en-CA" altLang="en-US" b="1" i="1">
                <a:solidFill>
                  <a:srgbClr val="000000"/>
                </a:solidFill>
                <a:latin typeface="Arial" panose="020B0604020202020204" pitchFamily="34" charset="0"/>
                <a:cs typeface="Times New Roman" panose="02020603050405020304" pitchFamily="18" charset="0"/>
              </a:rPr>
              <a:t> 2x</a:t>
            </a:r>
            <a:endParaRPr lang="en-US" altLang="en-US" b="1">
              <a:latin typeface="Arial" panose="020B0604020202020204" pitchFamily="34" charset="0"/>
            </a:endParaRPr>
          </a:p>
          <a:p>
            <a:endParaRPr lang="en-US" altLang="en-US" b="1">
              <a:latin typeface="Arial" panose="020B0604020202020204" pitchFamily="34" charset="0"/>
            </a:endParaRPr>
          </a:p>
          <a:p>
            <a:r>
              <a:rPr lang="en-US" altLang="en-US" b="1">
                <a:latin typeface="Arial" panose="020B0604020202020204" pitchFamily="34" charset="0"/>
              </a:rPr>
              <a:t>Or…</a:t>
            </a:r>
          </a:p>
          <a:p>
            <a:r>
              <a:rPr lang="en-US" altLang="en-US" b="1">
                <a:latin typeface="Arial" panose="020B0604020202020204" pitchFamily="34" charset="0"/>
              </a:rPr>
              <a:t> </a:t>
            </a:r>
          </a:p>
          <a:p>
            <a:r>
              <a:rPr lang="en-US" altLang="en-US" b="1">
                <a:latin typeface="Arial" panose="020B0604020202020204" pitchFamily="34" charset="0"/>
              </a:rPr>
              <a:t>…any area where combustible wildland fuels are found adjacent homes, farm structures and other outbuildings.</a:t>
            </a:r>
          </a:p>
          <a:p>
            <a:endParaRPr lang="en-US" altLang="en-US" b="1" i="1">
              <a:solidFill>
                <a:srgbClr val="000000"/>
              </a:solidFill>
              <a:latin typeface="Arial" panose="020B0604020202020204" pitchFamily="34" charset="0"/>
              <a:cs typeface="Times New Roman" panose="02020603050405020304" pitchFamily="18" charset="0"/>
            </a:endParaRPr>
          </a:p>
          <a:p>
            <a:r>
              <a:rPr lang="en-US" altLang="en-US" b="1" i="1">
                <a:solidFill>
                  <a:srgbClr val="000000"/>
                </a:solidFill>
                <a:latin typeface="Arial" panose="020B0604020202020204" pitchFamily="34" charset="0"/>
                <a:cs typeface="Times New Roman" panose="02020603050405020304" pitchFamily="18" charset="0"/>
              </a:rPr>
              <a:t>ADVANCE</a:t>
            </a:r>
            <a:endParaRPr lang="en-CA" altLang="en-US" b="1" i="1">
              <a:solidFill>
                <a:srgbClr val="00000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0309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EE34345F-F866-4363-989F-58374A70AE01}"/>
              </a:ext>
            </a:extLst>
          </p:cNvPr>
          <p:cNvSpPr>
            <a:spLocks noGrp="1" noChangeArrowheads="1"/>
          </p:cNvSpPr>
          <p:nvPr>
            <p:ph type="sldNum" sz="quarter" idx="5"/>
          </p:nvPr>
        </p:nvSpPr>
        <p:spPr>
          <a:ln/>
        </p:spPr>
        <p:txBody>
          <a:bodyPr/>
          <a:lstStyle/>
          <a:p>
            <a:fld id="{BA1D13A0-5E1F-46F6-8305-6992AF6038B5}" type="slidenum">
              <a:rPr lang="en-US" altLang="en-US"/>
              <a:pPr/>
              <a:t>6</a:t>
            </a:fld>
            <a:endParaRPr lang="en-US" altLang="en-US"/>
          </a:p>
        </p:txBody>
      </p:sp>
      <p:sp>
        <p:nvSpPr>
          <p:cNvPr id="167938" name="Rectangle 2">
            <a:extLst>
              <a:ext uri="{FF2B5EF4-FFF2-40B4-BE49-F238E27FC236}">
                <a16:creationId xmlns:a16="http://schemas.microsoft.com/office/drawing/2014/main" xmlns="" id="{A4D478C4-D06E-4458-AB0B-58FCD33EA83C}"/>
              </a:ext>
            </a:extLst>
          </p:cNvPr>
          <p:cNvSpPr>
            <a:spLocks noGrp="1" noRot="1" noChangeAspect="1" noChangeArrowheads="1" noTextEdit="1"/>
          </p:cNvSpPr>
          <p:nvPr>
            <p:ph type="sldImg"/>
          </p:nvPr>
        </p:nvSpPr>
        <p:spPr>
          <a:xfrm>
            <a:off x="1152525" y="692150"/>
            <a:ext cx="4556125" cy="3416300"/>
          </a:xfrm>
          <a:ln/>
        </p:spPr>
      </p:sp>
      <p:sp>
        <p:nvSpPr>
          <p:cNvPr id="167939" name="Rectangle 3">
            <a:extLst>
              <a:ext uri="{FF2B5EF4-FFF2-40B4-BE49-F238E27FC236}">
                <a16:creationId xmlns:a16="http://schemas.microsoft.com/office/drawing/2014/main" xmlns="" id="{7E0163DF-5E45-4D09-BE1C-9B95BFA7B647}"/>
              </a:ext>
            </a:extLst>
          </p:cNvPr>
          <p:cNvSpPr>
            <a:spLocks noGrp="1" noChangeArrowheads="1"/>
          </p:cNvSpPr>
          <p:nvPr>
            <p:ph type="body" idx="1"/>
          </p:nvPr>
        </p:nvSpPr>
        <p:spPr/>
        <p:txBody>
          <a:bodyPr/>
          <a:lstStyle/>
          <a:p>
            <a:r>
              <a:rPr lang="en-US" altLang="en-US" b="1">
                <a:latin typeface="Arial" panose="020B0604020202020204" pitchFamily="34" charset="0"/>
              </a:rPr>
              <a:t>How does fire threaten the interface?                        </a:t>
            </a:r>
            <a:r>
              <a:rPr lang="en-US" altLang="en-US" b="1" i="1">
                <a:latin typeface="Arial" panose="020B0604020202020204" pitchFamily="34" charset="0"/>
              </a:rPr>
              <a:t>Animated Slide</a:t>
            </a:r>
            <a:endParaRPr lang="en-US" altLang="en-US" b="1">
              <a:latin typeface="Arial" panose="020B0604020202020204" pitchFamily="34" charset="0"/>
            </a:endParaRPr>
          </a:p>
          <a:p>
            <a:endParaRPr lang="en-US" altLang="en-US" b="1">
              <a:latin typeface="Arial" panose="020B0604020202020204" pitchFamily="34" charset="0"/>
            </a:endParaRPr>
          </a:p>
          <a:p>
            <a:r>
              <a:rPr lang="en-US" altLang="en-US" b="1">
                <a:latin typeface="Arial" panose="020B0604020202020204" pitchFamily="34" charset="0"/>
              </a:rPr>
              <a:t>The wildland/urban  interface fire problem stems from two different sources of fire and their impact on the community.</a:t>
            </a:r>
          </a:p>
          <a:p>
            <a:endParaRPr lang="en-US" altLang="en-US" b="1">
              <a:latin typeface="Arial" panose="020B0604020202020204" pitchFamily="34" charset="0"/>
            </a:endParaRPr>
          </a:p>
          <a:p>
            <a:r>
              <a:rPr lang="en-US" altLang="en-US" b="1">
                <a:latin typeface="Arial" panose="020B0604020202020204" pitchFamily="34" charset="0"/>
              </a:rPr>
              <a:t>Fires can move from…	</a:t>
            </a:r>
          </a:p>
          <a:p>
            <a:endParaRPr lang="en-US" altLang="en-US" b="1">
              <a:latin typeface="Arial" panose="020B0604020202020204" pitchFamily="34" charset="0"/>
            </a:endParaRPr>
          </a:p>
          <a:p>
            <a:r>
              <a:rPr lang="en-US" altLang="en-US" b="1" i="1">
                <a:latin typeface="Arial" panose="020B0604020202020204" pitchFamily="34" charset="0"/>
              </a:rPr>
              <a:t>ADVANCE 3x</a:t>
            </a:r>
          </a:p>
          <a:p>
            <a:endParaRPr lang="en-US" altLang="en-US" b="1">
              <a:latin typeface="Arial" panose="020B0604020202020204" pitchFamily="34" charset="0"/>
            </a:endParaRPr>
          </a:p>
          <a:p>
            <a:r>
              <a:rPr lang="en-US" altLang="en-US" b="1">
                <a:latin typeface="Arial" panose="020B0604020202020204" pitchFamily="34" charset="0"/>
              </a:rPr>
              <a:t>Wildland (forest, bush or grassland) areas into the community </a:t>
            </a:r>
          </a:p>
          <a:p>
            <a:endParaRPr lang="en-US" altLang="en-US" b="1">
              <a:latin typeface="Arial" panose="020B0604020202020204" pitchFamily="34" charset="0"/>
            </a:endParaRPr>
          </a:p>
          <a:p>
            <a:r>
              <a:rPr lang="en-US" altLang="en-US" b="1">
                <a:latin typeface="Arial" panose="020B0604020202020204" pitchFamily="34" charset="0"/>
              </a:rPr>
              <a:t>or… </a:t>
            </a:r>
            <a:r>
              <a:rPr lang="en-US" altLang="en-US" b="1" i="1">
                <a:latin typeface="Arial" panose="020B0604020202020204" pitchFamily="34" charset="0"/>
              </a:rPr>
              <a:t> </a:t>
            </a:r>
          </a:p>
          <a:p>
            <a:endParaRPr lang="en-US" altLang="en-US" b="1" i="1">
              <a:latin typeface="Arial" panose="020B0604020202020204" pitchFamily="34" charset="0"/>
            </a:endParaRPr>
          </a:p>
          <a:p>
            <a:r>
              <a:rPr lang="en-US" altLang="en-US" b="1" i="1">
                <a:latin typeface="Arial" panose="020B0604020202020204" pitchFamily="34" charset="0"/>
              </a:rPr>
              <a:t>ADVANCE</a:t>
            </a:r>
          </a:p>
        </p:txBody>
      </p:sp>
    </p:spTree>
    <p:extLst>
      <p:ext uri="{BB962C8B-B14F-4D97-AF65-F5344CB8AC3E}">
        <p14:creationId xmlns:p14="http://schemas.microsoft.com/office/powerpoint/2010/main" val="660600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xmlns="" id="{C43C4F16-6A4A-4EA3-A4B7-658DC46F83EC}"/>
              </a:ext>
            </a:extLst>
          </p:cNvPr>
          <p:cNvSpPr>
            <a:spLocks noGrp="1" noChangeArrowheads="1"/>
          </p:cNvSpPr>
          <p:nvPr>
            <p:ph type="sldNum" sz="quarter" idx="5"/>
          </p:nvPr>
        </p:nvSpPr>
        <p:spPr>
          <a:ln/>
        </p:spPr>
        <p:txBody>
          <a:bodyPr/>
          <a:lstStyle/>
          <a:p>
            <a:fld id="{C55F9BBC-97F1-4F96-A188-F7D769088738}" type="slidenum">
              <a:rPr lang="en-US" altLang="en-US"/>
              <a:pPr/>
              <a:t>7</a:t>
            </a:fld>
            <a:endParaRPr lang="en-US" altLang="en-US"/>
          </a:p>
        </p:txBody>
      </p:sp>
      <p:sp>
        <p:nvSpPr>
          <p:cNvPr id="169986" name="Rectangle 2">
            <a:extLst>
              <a:ext uri="{FF2B5EF4-FFF2-40B4-BE49-F238E27FC236}">
                <a16:creationId xmlns:a16="http://schemas.microsoft.com/office/drawing/2014/main" xmlns="" id="{8AA14060-B010-4AE5-B4D0-F3FD4270BAEE}"/>
              </a:ext>
            </a:extLst>
          </p:cNvPr>
          <p:cNvSpPr>
            <a:spLocks noGrp="1" noRot="1" noChangeAspect="1" noChangeArrowheads="1" noTextEdit="1"/>
          </p:cNvSpPr>
          <p:nvPr>
            <p:ph type="sldImg"/>
          </p:nvPr>
        </p:nvSpPr>
        <p:spPr>
          <a:xfrm>
            <a:off x="1152525" y="692150"/>
            <a:ext cx="4556125" cy="3416300"/>
          </a:xfrm>
          <a:ln/>
        </p:spPr>
      </p:sp>
      <p:sp>
        <p:nvSpPr>
          <p:cNvPr id="169987" name="Rectangle 3">
            <a:extLst>
              <a:ext uri="{FF2B5EF4-FFF2-40B4-BE49-F238E27FC236}">
                <a16:creationId xmlns:a16="http://schemas.microsoft.com/office/drawing/2014/main" xmlns="" id="{0007C848-279C-4A35-96D6-0DF59615D408}"/>
              </a:ext>
            </a:extLst>
          </p:cNvPr>
          <p:cNvSpPr>
            <a:spLocks noGrp="1" noChangeArrowheads="1"/>
          </p:cNvSpPr>
          <p:nvPr>
            <p:ph type="body" idx="1"/>
          </p:nvPr>
        </p:nvSpPr>
        <p:spPr/>
        <p:txBody>
          <a:bodyPr/>
          <a:lstStyle/>
          <a:p>
            <a:r>
              <a:rPr lang="en-US" altLang="en-US" b="1">
                <a:latin typeface="Arial" panose="020B0604020202020204" pitchFamily="34" charset="0"/>
              </a:rPr>
              <a:t>How does fire threaten the interface?                      </a:t>
            </a:r>
            <a:r>
              <a:rPr lang="en-US" altLang="en-US" b="1" i="1">
                <a:latin typeface="Arial" panose="020B0604020202020204" pitchFamily="34" charset="0"/>
              </a:rPr>
              <a:t>Animated Slide</a:t>
            </a:r>
            <a:endParaRPr lang="en-US" altLang="en-US" b="1">
              <a:latin typeface="Arial" panose="020B0604020202020204" pitchFamily="34" charset="0"/>
            </a:endParaRPr>
          </a:p>
          <a:p>
            <a:endParaRPr lang="en-US" altLang="en-US" b="1">
              <a:latin typeface="Arial" panose="020B0604020202020204" pitchFamily="34" charset="0"/>
            </a:endParaRPr>
          </a:p>
          <a:p>
            <a:endParaRPr lang="en-US" altLang="en-US" b="1">
              <a:latin typeface="Arial" panose="020B0604020202020204" pitchFamily="34" charset="0"/>
            </a:endParaRPr>
          </a:p>
          <a:p>
            <a:r>
              <a:rPr lang="en-US" altLang="en-US" b="1">
                <a:latin typeface="Arial" panose="020B0604020202020204" pitchFamily="34" charset="0"/>
              </a:rPr>
              <a:t>Fires can move from…</a:t>
            </a:r>
          </a:p>
          <a:p>
            <a:endParaRPr lang="en-US" altLang="en-US" b="1">
              <a:latin typeface="Arial" panose="020B0604020202020204" pitchFamily="34" charset="0"/>
            </a:endParaRPr>
          </a:p>
          <a:p>
            <a:r>
              <a:rPr lang="en-US" altLang="en-US" b="1" i="1">
                <a:latin typeface="Arial" panose="020B0604020202020204" pitchFamily="34" charset="0"/>
              </a:rPr>
              <a:t>ADVANCE</a:t>
            </a:r>
          </a:p>
          <a:p>
            <a:endParaRPr lang="en-US" altLang="en-US" b="1">
              <a:latin typeface="Arial" panose="020B0604020202020204" pitchFamily="34" charset="0"/>
            </a:endParaRPr>
          </a:p>
          <a:p>
            <a:r>
              <a:rPr lang="en-US" altLang="en-US" b="1">
                <a:latin typeface="Arial" panose="020B0604020202020204" pitchFamily="34" charset="0"/>
              </a:rPr>
              <a:t>…the community into adjacent wildlands.</a:t>
            </a:r>
          </a:p>
          <a:p>
            <a:endParaRPr lang="en-US" altLang="en-US" b="1" i="1">
              <a:latin typeface="Arial" panose="020B0604020202020204" pitchFamily="34" charset="0"/>
            </a:endParaRPr>
          </a:p>
          <a:p>
            <a:r>
              <a:rPr lang="en-US" altLang="en-US" b="1" i="1">
                <a:latin typeface="Arial" panose="020B0604020202020204" pitchFamily="34" charset="0"/>
              </a:rPr>
              <a:t>ADVANCE 2x</a:t>
            </a:r>
          </a:p>
          <a:p>
            <a:endParaRPr lang="en-US" altLang="en-US" b="1">
              <a:latin typeface="Arial" panose="020B0604020202020204" pitchFamily="34" charset="0"/>
            </a:endParaRPr>
          </a:p>
          <a:p>
            <a:r>
              <a:rPr lang="en-US" altLang="en-US" b="1">
                <a:latin typeface="Arial" panose="020B0604020202020204" pitchFamily="34" charset="0"/>
              </a:rPr>
              <a:t>Fire spreading from communities can damage forests and threaten resource-based industries and parks.</a:t>
            </a:r>
          </a:p>
          <a:p>
            <a:endParaRPr lang="en-US" altLang="en-US" b="1">
              <a:latin typeface="Arial" panose="020B0604020202020204" pitchFamily="34" charset="0"/>
            </a:endParaRPr>
          </a:p>
          <a:p>
            <a:r>
              <a:rPr lang="en-US" altLang="en-US" b="1" i="1">
                <a:solidFill>
                  <a:srgbClr val="000000"/>
                </a:solidFill>
                <a:latin typeface="Arial" panose="020B0604020202020204" pitchFamily="34" charset="0"/>
                <a:cs typeface="Times New Roman" panose="02020603050405020304" pitchFamily="18" charset="0"/>
              </a:rPr>
              <a:t>ADVANCE</a:t>
            </a:r>
            <a:r>
              <a:rPr lang="en-US" altLang="en-US" b="1">
                <a:latin typeface="Arial" panose="020B0604020202020204" pitchFamily="34" charset="0"/>
              </a:rPr>
              <a:t> </a:t>
            </a:r>
          </a:p>
        </p:txBody>
      </p:sp>
    </p:spTree>
    <p:extLst>
      <p:ext uri="{BB962C8B-B14F-4D97-AF65-F5344CB8AC3E}">
        <p14:creationId xmlns:p14="http://schemas.microsoft.com/office/powerpoint/2010/main" val="3282698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2163" y="696913"/>
            <a:ext cx="3987800" cy="2992437"/>
          </a:xfrm>
        </p:spPr>
      </p:sp>
      <p:sp>
        <p:nvSpPr>
          <p:cNvPr id="3" name="Notes Placeholder 2"/>
          <p:cNvSpPr>
            <a:spLocks noGrp="1"/>
          </p:cNvSpPr>
          <p:nvPr>
            <p:ph type="body" idx="1"/>
          </p:nvPr>
        </p:nvSpPr>
        <p:spPr/>
        <p:txBody>
          <a:bodyPr>
            <a:normAutofit/>
          </a:bodyPr>
          <a:lstStyle/>
          <a:p>
            <a:r>
              <a:rPr lang="en-US" dirty="0"/>
              <a:t>Moved</a:t>
            </a:r>
            <a:r>
              <a:rPr lang="en-US" baseline="0" dirty="0"/>
              <a:t> to </a:t>
            </a:r>
            <a:r>
              <a:rPr lang="en-US" dirty="0"/>
              <a:t>before the</a:t>
            </a:r>
            <a:r>
              <a:rPr lang="en-US" baseline="0" dirty="0"/>
              <a:t> examples? Then </a:t>
            </a:r>
            <a:r>
              <a:rPr lang="en-US" dirty="0"/>
              <a:t>you can show an e.g.</a:t>
            </a:r>
            <a:r>
              <a:rPr lang="en-US" baseline="0" dirty="0"/>
              <a:t> of spotting</a:t>
            </a:r>
            <a:endParaRPr lang="en-US" dirty="0"/>
          </a:p>
        </p:txBody>
      </p:sp>
    </p:spTree>
    <p:extLst>
      <p:ext uri="{BB962C8B-B14F-4D97-AF65-F5344CB8AC3E}">
        <p14:creationId xmlns:p14="http://schemas.microsoft.com/office/powerpoint/2010/main" val="1203930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22</a:t>
            </a:fld>
            <a:endParaRPr lang="en-US" dirty="0"/>
          </a:p>
        </p:txBody>
      </p:sp>
    </p:spTree>
    <p:extLst>
      <p:ext uri="{BB962C8B-B14F-4D97-AF65-F5344CB8AC3E}">
        <p14:creationId xmlns:p14="http://schemas.microsoft.com/office/powerpoint/2010/main" val="3101760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23</a:t>
            </a:fld>
            <a:endParaRPr lang="en-US" dirty="0"/>
          </a:p>
        </p:txBody>
      </p:sp>
    </p:spTree>
    <p:extLst>
      <p:ext uri="{BB962C8B-B14F-4D97-AF65-F5344CB8AC3E}">
        <p14:creationId xmlns:p14="http://schemas.microsoft.com/office/powerpoint/2010/main" val="695850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24</a:t>
            </a:fld>
            <a:endParaRPr lang="en-US" dirty="0"/>
          </a:p>
        </p:txBody>
      </p:sp>
    </p:spTree>
    <p:extLst>
      <p:ext uri="{BB962C8B-B14F-4D97-AF65-F5344CB8AC3E}">
        <p14:creationId xmlns:p14="http://schemas.microsoft.com/office/powerpoint/2010/main" val="4244238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25</a:t>
            </a:fld>
            <a:endParaRPr lang="en-US" dirty="0"/>
          </a:p>
        </p:txBody>
      </p:sp>
    </p:spTree>
    <p:extLst>
      <p:ext uri="{BB962C8B-B14F-4D97-AF65-F5344CB8AC3E}">
        <p14:creationId xmlns:p14="http://schemas.microsoft.com/office/powerpoint/2010/main" val="68109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26</a:t>
            </a:fld>
            <a:endParaRPr lang="en-US" dirty="0"/>
          </a:p>
        </p:txBody>
      </p:sp>
    </p:spTree>
    <p:extLst>
      <p:ext uri="{BB962C8B-B14F-4D97-AF65-F5344CB8AC3E}">
        <p14:creationId xmlns:p14="http://schemas.microsoft.com/office/powerpoint/2010/main" val="1254751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27</a:t>
            </a:fld>
            <a:endParaRPr lang="en-US" dirty="0"/>
          </a:p>
        </p:txBody>
      </p:sp>
    </p:spTree>
    <p:extLst>
      <p:ext uri="{BB962C8B-B14F-4D97-AF65-F5344CB8AC3E}">
        <p14:creationId xmlns:p14="http://schemas.microsoft.com/office/powerpoint/2010/main" val="3975436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28</a:t>
            </a:fld>
            <a:endParaRPr lang="en-US" dirty="0"/>
          </a:p>
        </p:txBody>
      </p:sp>
    </p:spTree>
    <p:extLst>
      <p:ext uri="{BB962C8B-B14F-4D97-AF65-F5344CB8AC3E}">
        <p14:creationId xmlns:p14="http://schemas.microsoft.com/office/powerpoint/2010/main" val="2009635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29</a:t>
            </a:fld>
            <a:endParaRPr lang="en-US" dirty="0"/>
          </a:p>
        </p:txBody>
      </p:sp>
    </p:spTree>
    <p:extLst>
      <p:ext uri="{BB962C8B-B14F-4D97-AF65-F5344CB8AC3E}">
        <p14:creationId xmlns:p14="http://schemas.microsoft.com/office/powerpoint/2010/main" val="31789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30</a:t>
            </a:fld>
            <a:endParaRPr lang="en-US" dirty="0"/>
          </a:p>
        </p:txBody>
      </p:sp>
    </p:spTree>
    <p:extLst>
      <p:ext uri="{BB962C8B-B14F-4D97-AF65-F5344CB8AC3E}">
        <p14:creationId xmlns:p14="http://schemas.microsoft.com/office/powerpoint/2010/main" val="3329567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31</a:t>
            </a:fld>
            <a:endParaRPr lang="en-US" dirty="0"/>
          </a:p>
        </p:txBody>
      </p:sp>
    </p:spTree>
    <p:extLst>
      <p:ext uri="{BB962C8B-B14F-4D97-AF65-F5344CB8AC3E}">
        <p14:creationId xmlns:p14="http://schemas.microsoft.com/office/powerpoint/2010/main" val="2778713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32</a:t>
            </a:fld>
            <a:endParaRPr lang="en-US" dirty="0"/>
          </a:p>
        </p:txBody>
      </p:sp>
    </p:spTree>
    <p:extLst>
      <p:ext uri="{BB962C8B-B14F-4D97-AF65-F5344CB8AC3E}">
        <p14:creationId xmlns:p14="http://schemas.microsoft.com/office/powerpoint/2010/main" val="4098010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33</a:t>
            </a:fld>
            <a:endParaRPr lang="en-US" dirty="0"/>
          </a:p>
        </p:txBody>
      </p:sp>
    </p:spTree>
    <p:extLst>
      <p:ext uri="{BB962C8B-B14F-4D97-AF65-F5344CB8AC3E}">
        <p14:creationId xmlns:p14="http://schemas.microsoft.com/office/powerpoint/2010/main" val="1281813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34</a:t>
            </a:fld>
            <a:endParaRPr lang="en-US" dirty="0"/>
          </a:p>
        </p:txBody>
      </p:sp>
    </p:spTree>
    <p:extLst>
      <p:ext uri="{BB962C8B-B14F-4D97-AF65-F5344CB8AC3E}">
        <p14:creationId xmlns:p14="http://schemas.microsoft.com/office/powerpoint/2010/main" val="3339209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35</a:t>
            </a:fld>
            <a:endParaRPr lang="en-US" dirty="0"/>
          </a:p>
        </p:txBody>
      </p:sp>
    </p:spTree>
    <p:extLst>
      <p:ext uri="{BB962C8B-B14F-4D97-AF65-F5344CB8AC3E}">
        <p14:creationId xmlns:p14="http://schemas.microsoft.com/office/powerpoint/2010/main" val="3727763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36</a:t>
            </a:fld>
            <a:endParaRPr lang="en-US" dirty="0"/>
          </a:p>
        </p:txBody>
      </p:sp>
    </p:spTree>
    <p:extLst>
      <p:ext uri="{BB962C8B-B14F-4D97-AF65-F5344CB8AC3E}">
        <p14:creationId xmlns:p14="http://schemas.microsoft.com/office/powerpoint/2010/main" val="4077044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37</a:t>
            </a:fld>
            <a:endParaRPr lang="en-US" dirty="0"/>
          </a:p>
        </p:txBody>
      </p:sp>
    </p:spTree>
    <p:extLst>
      <p:ext uri="{BB962C8B-B14F-4D97-AF65-F5344CB8AC3E}">
        <p14:creationId xmlns:p14="http://schemas.microsoft.com/office/powerpoint/2010/main" val="2500847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38</a:t>
            </a:fld>
            <a:endParaRPr lang="en-US" dirty="0"/>
          </a:p>
        </p:txBody>
      </p:sp>
    </p:spTree>
    <p:extLst>
      <p:ext uri="{BB962C8B-B14F-4D97-AF65-F5344CB8AC3E}">
        <p14:creationId xmlns:p14="http://schemas.microsoft.com/office/powerpoint/2010/main" val="1757399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7234F9-27D6-4990-A5B7-40B2E1E7B3BC}" type="slidenum">
              <a:rPr lang="en-US" smtClean="0"/>
              <a:pPr/>
              <a:t>39</a:t>
            </a:fld>
            <a:endParaRPr lang="en-US" dirty="0"/>
          </a:p>
        </p:txBody>
      </p:sp>
    </p:spTree>
    <p:extLst>
      <p:ext uri="{BB962C8B-B14F-4D97-AF65-F5344CB8AC3E}">
        <p14:creationId xmlns:p14="http://schemas.microsoft.com/office/powerpoint/2010/main" val="12210827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a:noFill/>
        </p:spPr>
        <p:txBody>
          <a:bodyPr anchor="b"/>
          <a:lstStyle>
            <a:lvl1pPr>
              <a:defRPr cap="all" baseline="0"/>
            </a:lvl1pPr>
          </a:lstStyle>
          <a:p>
            <a:r>
              <a:rPr kumimoji="0" lang="en-US" dirty="0"/>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C0DA231-4863-44FE-866B-C15DA010539B}" type="datetime1">
              <a:rPr lang="en-US" smtClean="0"/>
              <a:pPr/>
              <a:t>5/31/2018</a:t>
            </a:fld>
            <a:endParaRPr lang="en-US" dirty="0"/>
          </a:p>
        </p:txBody>
      </p:sp>
      <p:sp>
        <p:nvSpPr>
          <p:cNvPr id="17" name="Footer Placeholder 16"/>
          <p:cNvSpPr>
            <a:spLocks noGrp="1"/>
          </p:cNvSpPr>
          <p:nvPr>
            <p:ph type="ftr" sz="quarter" idx="11"/>
          </p:nvPr>
        </p:nvSpPr>
        <p:spPr>
          <a:xfrm>
            <a:off x="631767" y="1271847"/>
            <a:ext cx="8512233" cy="224444"/>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0" y="1288473"/>
            <a:ext cx="523702" cy="216132"/>
          </a:xfrm>
        </p:spPr>
        <p:txBody>
          <a:bodyPr/>
          <a:lstStyle>
            <a:lvl1pPr>
              <a:defRPr>
                <a:solidFill>
                  <a:schemeClr val="tx2"/>
                </a:solidFill>
              </a:defRPr>
            </a:lvl1pPr>
          </a:lstStyle>
          <a:p>
            <a:fld id="{63AF2AF7-5D69-4947-9730-35A2064ADD12}" type="slidenum">
              <a:rPr lang="en-US" smtClean="0"/>
              <a:pPr/>
              <a:t>‹#›</a:t>
            </a:fld>
            <a:endParaRPr lang="en-US" dirty="0"/>
          </a:p>
        </p:txBody>
      </p:sp>
      <p:sp>
        <p:nvSpPr>
          <p:cNvPr id="13" name="Title 7"/>
          <p:cNvSpPr txBox="1">
            <a:spLocks/>
          </p:cNvSpPr>
          <p:nvPr userDrawn="1"/>
        </p:nvSpPr>
        <p:spPr>
          <a:xfrm>
            <a:off x="0" y="0"/>
            <a:ext cx="9144000" cy="1230285"/>
          </a:xfrm>
          <a:prstGeom prst="rect">
            <a:avLst/>
          </a:prstGeom>
          <a:blipFill>
            <a:blip r:embed="rId2" cstate="print"/>
            <a:stretch>
              <a:fillRect/>
            </a:stretch>
          </a:blipFill>
        </p:spPr>
        <p:txBody>
          <a:bodyPr vert="horz" anchor="b">
            <a:norm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38595"/>
          </a:xfrm>
          <a:blipFill>
            <a:blip r:embed="rId2" cstate="print"/>
            <a:stretch>
              <a:fillRect/>
            </a:stretch>
          </a:blipFill>
        </p:spPr>
        <p:txBody>
          <a:bodyPr/>
          <a:lstStyle>
            <a:lvl1pPr>
              <a:defRPr>
                <a:solidFill>
                  <a:schemeClr val="bg1"/>
                </a:solidFill>
              </a:defRPr>
            </a:lvl1pPr>
          </a:lstStyle>
          <a:p>
            <a:r>
              <a:rPr kumimoji="0" lang="en-US" dirty="0"/>
              <a:t>Click to edit Master title style</a:t>
            </a:r>
          </a:p>
        </p:txBody>
      </p:sp>
      <p:sp>
        <p:nvSpPr>
          <p:cNvPr id="4" name="Date Placeholder 3"/>
          <p:cNvSpPr>
            <a:spLocks noGrp="1"/>
          </p:cNvSpPr>
          <p:nvPr>
            <p:ph type="dt" sz="half" idx="10"/>
          </p:nvPr>
        </p:nvSpPr>
        <p:spPr/>
        <p:txBody>
          <a:bodyPr/>
          <a:lstStyle/>
          <a:p>
            <a:fld id="{C58F54F2-1278-439C-85E3-535C28191322}" type="datetime1">
              <a:rPr lang="en-US" smtClean="0"/>
              <a:pPr/>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3AF2AF7-5D69-4947-9730-35A2064ADD12}"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dirty="0"/>
              <a:t>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dirty="0"/>
              <a:t>Click to edit Master title style</a:t>
            </a:r>
          </a:p>
        </p:txBody>
      </p:sp>
      <p:sp>
        <p:nvSpPr>
          <p:cNvPr id="12" name="Date Placeholder 11"/>
          <p:cNvSpPr>
            <a:spLocks noGrp="1"/>
          </p:cNvSpPr>
          <p:nvPr>
            <p:ph type="dt" sz="half" idx="10"/>
          </p:nvPr>
        </p:nvSpPr>
        <p:spPr/>
        <p:txBody>
          <a:bodyPr/>
          <a:lstStyle/>
          <a:p>
            <a:fld id="{7A741D36-F828-4C32-B945-1D7A5C84A57E}" type="datetime1">
              <a:rPr lang="en-US" smtClean="0"/>
              <a:pPr/>
              <a:t>5/31/2018</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3AF2AF7-5D69-4947-9730-35A2064ADD12}"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kumimoji="0" lang="en-US" dirty="0"/>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CE953987-BC4B-4422-8383-85B84CAB00C7}" type="datetime1">
              <a:rPr lang="en-US" smtClean="0"/>
              <a:pPr/>
              <a:t>5/31/2018</a:t>
            </a:fld>
            <a:endParaRPr lang="en-US" dirty="0"/>
          </a:p>
        </p:txBody>
      </p:sp>
      <p:sp>
        <p:nvSpPr>
          <p:cNvPr id="10" name="Slide Number Placeholder 9"/>
          <p:cNvSpPr>
            <a:spLocks noGrp="1"/>
          </p:cNvSpPr>
          <p:nvPr>
            <p:ph type="sldNum" sz="quarter" idx="16"/>
          </p:nvPr>
        </p:nvSpPr>
        <p:spPr/>
        <p:txBody>
          <a:bodyPr rtlCol="0"/>
          <a:lstStyle/>
          <a:p>
            <a:fld id="{63AF2AF7-5D69-4947-9730-35A2064ADD12}" type="slidenum">
              <a:rPr lang="en-US" smtClean="0"/>
              <a:pPr/>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A0DBC088-333A-4D6C-836C-59201644FB1B}" type="datetime1">
              <a:rPr lang="en-US" smtClean="0"/>
              <a:pPr/>
              <a:t>5/31/2018</a:t>
            </a:fld>
            <a:endParaRPr lang="en-US" dirty="0"/>
          </a:p>
        </p:txBody>
      </p:sp>
      <p:sp>
        <p:nvSpPr>
          <p:cNvPr id="12" name="Slide Number Placeholder 11"/>
          <p:cNvSpPr>
            <a:spLocks noGrp="1"/>
          </p:cNvSpPr>
          <p:nvPr>
            <p:ph type="sldNum" sz="quarter" idx="16"/>
          </p:nvPr>
        </p:nvSpPr>
        <p:spPr/>
        <p:txBody>
          <a:bodyPr rtlCol="0"/>
          <a:lstStyle/>
          <a:p>
            <a:fld id="{63AF2AF7-5D69-4947-9730-35A2064ADD12}"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
        <p:nvSpPr>
          <p:cNvPr id="18" name="Title 7"/>
          <p:cNvSpPr txBox="1">
            <a:spLocks/>
          </p:cNvSpPr>
          <p:nvPr userDrawn="1"/>
        </p:nvSpPr>
        <p:spPr>
          <a:xfrm>
            <a:off x="0" y="0"/>
            <a:ext cx="9144000" cy="1230285"/>
          </a:xfrm>
          <a:prstGeom prst="rect">
            <a:avLst/>
          </a:prstGeom>
          <a:blipFill>
            <a:blip r:embed="rId2" cstate="print"/>
            <a:stretch>
              <a:fillRect/>
            </a:stretch>
          </a:blipFill>
        </p:spPr>
        <p:txBody>
          <a:bodyPr vert="horz" anchor="b">
            <a:norm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r>
              <a:rPr lang="en-US" dirty="0">
                <a:solidFill>
                  <a:schemeClr val="bg1"/>
                </a:solidFill>
              </a:rPr>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kumimoji="0" lang="en-US" dirty="0"/>
              <a:t>Click to edit Master title style</a:t>
            </a:r>
          </a:p>
        </p:txBody>
      </p:sp>
      <p:sp>
        <p:nvSpPr>
          <p:cNvPr id="3" name="Date Placeholder 2"/>
          <p:cNvSpPr>
            <a:spLocks noGrp="1"/>
          </p:cNvSpPr>
          <p:nvPr>
            <p:ph type="dt" sz="half" idx="10"/>
          </p:nvPr>
        </p:nvSpPr>
        <p:spPr/>
        <p:txBody>
          <a:bodyPr/>
          <a:lstStyle/>
          <a:p>
            <a:fld id="{AD71DD90-044E-42F9-83E7-4956C804276C}" type="datetime1">
              <a:rPr lang="en-US" smtClean="0"/>
              <a:pPr/>
              <a:t>5/31/2018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3AF2AF7-5D69-4947-9730-35A2064ADD1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4CC78E-546F-4380-87D3-15A88A730368}" type="datetime1">
              <a:rPr lang="en-US" smtClean="0"/>
              <a:pPr/>
              <a:t>5/31/2018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3AF2AF7-5D69-4947-9730-35A2064ADD1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330E57D-0C69-44DE-BB36-3837B7B86734}" type="datetime1">
              <a:rPr lang="en-US" smtClean="0"/>
              <a:pPr/>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3AF2AF7-5D69-4947-9730-35A2064ADD12}"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Title Placeholder 21"/>
          <p:cNvSpPr txBox="1">
            <a:spLocks/>
          </p:cNvSpPr>
          <p:nvPr userDrawn="1"/>
        </p:nvSpPr>
        <p:spPr>
          <a:xfrm>
            <a:off x="0" y="1"/>
            <a:ext cx="9144000" cy="1221970"/>
          </a:xfrm>
          <a:prstGeom prst="rect">
            <a:avLst/>
          </a:prstGeom>
          <a:blipFill>
            <a:blip r:embed="rId2" cstate="print"/>
            <a:stretch>
              <a:fillRect/>
            </a:stretch>
          </a:blipFill>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dirty="0">
                <a:solidFill>
                  <a:schemeClr val="bg1"/>
                </a:solidFill>
              </a:rPr>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25138" y="4664825"/>
            <a:ext cx="7315200" cy="685800"/>
          </a:xfrm>
        </p:spPr>
        <p:txBody>
          <a:bodyPr anchor="ctr"/>
          <a:lstStyle>
            <a:lvl1pPr algn="l">
              <a:buNone/>
              <a:defRPr sz="2800" b="0">
                <a:solidFill>
                  <a:srgbClr val="FFFFFF"/>
                </a:solidFill>
              </a:defRPr>
            </a:lvl1pPr>
          </a:lstStyle>
          <a:p>
            <a:r>
              <a:rPr kumimoji="0" lang="en-US" dirty="0"/>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A5799561-F0D1-4C22-9456-1B6D0D2E333F}" type="datetime1">
              <a:rPr lang="en-US" smtClean="0"/>
              <a:pPr/>
              <a:t>5/31/2018</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3AF2AF7-5D69-4947-9730-35A2064ADD12}"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kumimoji="0" lang="en-US" dirty="0"/>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91DC299-FFCC-4459-B05B-C48F4B286C23}" type="datetime1">
              <a:rPr lang="en-US" smtClean="0"/>
              <a:pPr/>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3AF2AF7-5D69-4947-9730-35A2064ADD1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a:noFill/>
        </p:spPr>
        <p:txBody>
          <a:bodyPr vert="eaVert"/>
          <a:lstStyle/>
          <a:p>
            <a:r>
              <a:rPr kumimoji="0" lang="en-US" dirty="0"/>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DD26654-1477-4E05-9CCB-8222D6FDD2F7}" type="datetime1">
              <a:rPr lang="en-US" smtClean="0"/>
              <a:pPr/>
              <a:t>5/31/2018</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63AF2AF7-5D69-4947-9730-35A2064ADD1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1F0D51-9E0D-447E-AC7D-A08FC0B09484}"/>
              </a:ext>
            </a:extLst>
          </p:cNvPr>
          <p:cNvSpPr>
            <a:spLocks noGrp="1"/>
          </p:cNvSpPr>
          <p:nvPr>
            <p:ph type="title"/>
          </p:nvPr>
        </p:nvSpPr>
        <p:spPr>
          <a:xfrm>
            <a:off x="685800" y="609600"/>
            <a:ext cx="7772400" cy="1143000"/>
          </a:xfrm>
        </p:spPr>
        <p:txBody>
          <a:bodyPr/>
          <a:lstStyle/>
          <a:p>
            <a:r>
              <a:rPr lang="en-US"/>
              <a:t>Click to edit Master title style</a:t>
            </a:r>
          </a:p>
        </p:txBody>
      </p:sp>
      <p:sp>
        <p:nvSpPr>
          <p:cNvPr id="3" name="Online Image Placeholder 2">
            <a:extLst>
              <a:ext uri="{FF2B5EF4-FFF2-40B4-BE49-F238E27FC236}">
                <a16:creationId xmlns:a16="http://schemas.microsoft.com/office/drawing/2014/main" xmlns="" id="{2E0AA8D9-AE01-4E4E-BB0D-3913A2C7778A}"/>
              </a:ext>
            </a:extLst>
          </p:cNvPr>
          <p:cNvSpPr>
            <a:spLocks noGrp="1"/>
          </p:cNvSpPr>
          <p:nvPr>
            <p:ph type="clipArt" sz="half" idx="1"/>
          </p:nvPr>
        </p:nvSpPr>
        <p:spPr>
          <a:xfrm>
            <a:off x="685800" y="1981200"/>
            <a:ext cx="3810000" cy="4114800"/>
          </a:xfrm>
        </p:spPr>
        <p:txBody>
          <a:bodyPr/>
          <a:lstStyle/>
          <a:p>
            <a:endParaRPr lang="en-US"/>
          </a:p>
        </p:txBody>
      </p:sp>
      <p:sp>
        <p:nvSpPr>
          <p:cNvPr id="4" name="Text Placeholder 3">
            <a:extLst>
              <a:ext uri="{FF2B5EF4-FFF2-40B4-BE49-F238E27FC236}">
                <a16:creationId xmlns:a16="http://schemas.microsoft.com/office/drawing/2014/main" xmlns="" id="{69DCDF1D-6545-4576-A30D-6C2E2FD1C3F3}"/>
              </a:ext>
            </a:extLst>
          </p:cNvPr>
          <p:cNvSpPr>
            <a:spLocks noGrp="1"/>
          </p:cNvSpPr>
          <p:nvPr>
            <p:ph type="body"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F1B51D-83E1-4527-98B1-D9ADFFDF59ED}"/>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xmlns="" id="{56B31AC3-FCB1-4C46-988A-77E2D8C55264}"/>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xmlns="" id="{1ADA3B97-829D-43A2-A9B3-6C9AC5116F61}"/>
              </a:ext>
            </a:extLst>
          </p:cNvPr>
          <p:cNvSpPr>
            <a:spLocks noGrp="1"/>
          </p:cNvSpPr>
          <p:nvPr>
            <p:ph type="sldNum" sz="quarter" idx="12"/>
          </p:nvPr>
        </p:nvSpPr>
        <p:spPr>
          <a:xfrm>
            <a:off x="6553200" y="6248400"/>
            <a:ext cx="1905000" cy="457200"/>
          </a:xfrm>
        </p:spPr>
        <p:txBody>
          <a:bodyPr/>
          <a:lstStyle>
            <a:lvl1pPr>
              <a:defRPr/>
            </a:lvl1pPr>
          </a:lstStyle>
          <a:p>
            <a:fld id="{8844644C-C47A-49F7-9A66-92798D37D6E2}" type="slidenum">
              <a:rPr lang="en-US" altLang="en-US"/>
              <a:pPr/>
              <a:t>‹#›</a:t>
            </a:fld>
            <a:endParaRPr lang="en-US" altLang="en-US"/>
          </a:p>
        </p:txBody>
      </p:sp>
    </p:spTree>
    <p:extLst>
      <p:ext uri="{BB962C8B-B14F-4D97-AF65-F5344CB8AC3E}">
        <p14:creationId xmlns:p14="http://schemas.microsoft.com/office/powerpoint/2010/main" val="187472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0" y="1"/>
            <a:ext cx="9144000" cy="1221970"/>
          </a:xfrm>
          <a:prstGeom prst="rect">
            <a:avLst/>
          </a:prstGeom>
          <a:blipFill>
            <a:blip r:embed="rId14" cstate="print"/>
            <a:stretch>
              <a:fillRect/>
            </a:stretch>
          </a:blipFill>
        </p:spPr>
        <p:txBody>
          <a:bodyPr vert="horz" anchor="ctr">
            <a:normAutofit/>
          </a:bodyPr>
          <a:lstStyle/>
          <a:p>
            <a:r>
              <a:rPr kumimoji="0" lang="en-US" dirty="0"/>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A18ACD9-5BA5-4D86-9AB5-624A0B264661}" type="datetime1">
              <a:rPr lang="en-US" smtClean="0"/>
              <a:pPr/>
              <a:t>5/31/2018</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3AF2AF7-5D69-4947-9730-35A2064ADD1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4400" kern="1200">
          <a:solidFill>
            <a:schemeClr val="bg1"/>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8.jpeg"/><Relationship Id="rId4" Type="http://schemas.openxmlformats.org/officeDocument/2006/relationships/image" Target="../media/image27.jpe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40.xml.rels><?xml version="1.0" encoding="UTF-8" standalone="yes"?>
<Relationships xmlns="http://schemas.openxmlformats.org/package/2006/relationships"><Relationship Id="rId2" Type="http://schemas.openxmlformats.org/officeDocument/2006/relationships/hyperlink" Target="http://www.for.gov.bc.ca/ftp/DCC/external/publish/Borland%20Mitigation%20and%20Wildlife%20Enhancement%20Project/"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6561" y="2262847"/>
            <a:ext cx="7642371" cy="1828800"/>
          </a:xfrm>
        </p:spPr>
        <p:txBody>
          <a:bodyPr>
            <a:normAutofit/>
          </a:bodyPr>
          <a:lstStyle/>
          <a:p>
            <a:pPr algn="ctr"/>
            <a:r>
              <a:rPr lang="en-US" dirty="0">
                <a:solidFill>
                  <a:schemeClr val="tx1"/>
                </a:solidFill>
              </a:rPr>
              <a:t>Borland Valley Prescription</a:t>
            </a:r>
            <a:br>
              <a:rPr lang="en-US" dirty="0">
                <a:solidFill>
                  <a:schemeClr val="tx1"/>
                </a:solidFill>
              </a:rPr>
            </a:br>
            <a:r>
              <a:rPr lang="en-US" sz="3200" dirty="0">
                <a:solidFill>
                  <a:schemeClr val="tx1"/>
                </a:solidFill>
              </a:rPr>
              <a:t>May 2018 Public Meeting </a:t>
            </a:r>
          </a:p>
        </p:txBody>
      </p:sp>
      <p:sp>
        <p:nvSpPr>
          <p:cNvPr id="4" name="Subtitle 3"/>
          <p:cNvSpPr>
            <a:spLocks noGrp="1"/>
          </p:cNvSpPr>
          <p:nvPr>
            <p:ph type="subTitle" idx="1"/>
          </p:nvPr>
        </p:nvSpPr>
        <p:spPr/>
        <p:txBody>
          <a:bodyPr>
            <a:normAutofit/>
          </a:bodyPr>
          <a:lstStyle/>
          <a:p>
            <a:r>
              <a:rPr lang="en-US" dirty="0"/>
              <a:t>Presenter: Bruce Blackwell </a:t>
            </a:r>
          </a:p>
        </p:txBody>
      </p:sp>
      <p:grpSp>
        <p:nvGrpSpPr>
          <p:cNvPr id="3" name="Group 2"/>
          <p:cNvGrpSpPr/>
          <p:nvPr/>
        </p:nvGrpSpPr>
        <p:grpSpPr>
          <a:xfrm>
            <a:off x="630556" y="1238250"/>
            <a:ext cx="4157090" cy="307777"/>
            <a:chOff x="630556" y="1238250"/>
            <a:chExt cx="4157090" cy="307777"/>
          </a:xfrm>
        </p:grpSpPr>
        <p:sp>
          <p:nvSpPr>
            <p:cNvPr id="5" name="TextBox 4"/>
            <p:cNvSpPr txBox="1"/>
            <p:nvPr/>
          </p:nvSpPr>
          <p:spPr>
            <a:xfrm>
              <a:off x="853821" y="1238250"/>
              <a:ext cx="3933825"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B.A. Blackwell &amp; Associates Ltd.</a:t>
              </a:r>
            </a:p>
          </p:txBody>
        </p:sp>
        <p:pic>
          <p:nvPicPr>
            <p:cNvPr id="1030"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grpSp>
      <p:sp>
        <p:nvSpPr>
          <p:cNvPr id="6" name="TextBox 5"/>
          <p:cNvSpPr txBox="1"/>
          <p:nvPr/>
        </p:nvSpPr>
        <p:spPr>
          <a:xfrm>
            <a:off x="8128932" y="1057012"/>
            <a:ext cx="1082180" cy="184666"/>
          </a:xfrm>
          <a:prstGeom prst="rect">
            <a:avLst/>
          </a:prstGeom>
          <a:noFill/>
        </p:spPr>
        <p:txBody>
          <a:bodyPr wrap="square" rtlCol="0">
            <a:spAutoFit/>
          </a:bodyPr>
          <a:lstStyle/>
          <a:p>
            <a:r>
              <a:rPr lang="en-US" sz="600" b="1" dirty="0"/>
              <a:t>Photo credit: Stan Navratil</a:t>
            </a:r>
          </a:p>
        </p:txBody>
      </p:sp>
      <p:sp>
        <p:nvSpPr>
          <p:cNvPr id="8" name="Slide Number Placeholder 2"/>
          <p:cNvSpPr>
            <a:spLocks noGrp="1"/>
          </p:cNvSpPr>
          <p:nvPr>
            <p:ph type="sldNum" sz="quarter" idx="12"/>
          </p:nvPr>
        </p:nvSpPr>
        <p:spPr>
          <a:xfrm>
            <a:off x="0" y="1301551"/>
            <a:ext cx="533400" cy="244476"/>
          </a:xfrm>
        </p:spPr>
        <p:txBody>
          <a:bodyPr>
            <a:normAutofit fontScale="85000" lnSpcReduction="20000"/>
          </a:bodyPr>
          <a:lstStyle/>
          <a:p>
            <a:fld id="{63AF2AF7-5D69-4947-9730-35A2064ADD12}" type="slidenum">
              <a:rPr lang="en-US" smtClean="0">
                <a:solidFill>
                  <a:schemeClr val="bg1"/>
                </a:solidFill>
              </a:rPr>
              <a:pPr/>
              <a:t>1</a:t>
            </a:fld>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1676400"/>
            <a:ext cx="8686800" cy="4678363"/>
          </a:xfrm>
        </p:spPr>
        <p:txBody>
          <a:bodyPr/>
          <a:lstStyle/>
          <a:p>
            <a:pPr>
              <a:buNone/>
            </a:pPr>
            <a:r>
              <a:rPr lang="en-US" sz="2800" b="1" u="sng" dirty="0">
                <a:solidFill>
                  <a:schemeClr val="accent5"/>
                </a:solidFill>
                <a:effectLst>
                  <a:outerShdw blurRad="38100" dist="38100" dir="2700000" algn="tl">
                    <a:srgbClr val="000000">
                      <a:alpha val="43137"/>
                    </a:srgbClr>
                  </a:outerShdw>
                </a:effectLst>
              </a:rPr>
              <a:t>What</a:t>
            </a:r>
            <a:r>
              <a:rPr lang="en-US" sz="2800" b="1" dirty="0">
                <a:solidFill>
                  <a:schemeClr val="accent5"/>
                </a:solidFill>
              </a:rPr>
              <a:t> </a:t>
            </a:r>
            <a:r>
              <a:rPr lang="en-US" sz="2800" dirty="0">
                <a:solidFill>
                  <a:schemeClr val="accent5"/>
                </a:solidFill>
              </a:rPr>
              <a:t>Fuel Management is:</a:t>
            </a:r>
          </a:p>
          <a:p>
            <a:pPr lvl="1">
              <a:buNone/>
            </a:pPr>
            <a:r>
              <a:rPr lang="en-CA" sz="2400" dirty="0"/>
              <a:t>Fuel management focuses on</a:t>
            </a:r>
            <a:r>
              <a:rPr lang="en-CA" sz="2400" dirty="0">
                <a:solidFill>
                  <a:schemeClr val="accent5"/>
                </a:solidFill>
              </a:rPr>
              <a:t> </a:t>
            </a:r>
            <a:r>
              <a:rPr lang="en-CA" sz="2400" u="sng" dirty="0">
                <a:solidFill>
                  <a:schemeClr val="accent5"/>
                </a:solidFill>
              </a:rPr>
              <a:t>reducing</a:t>
            </a:r>
            <a:r>
              <a:rPr lang="en-CA" sz="2400" dirty="0">
                <a:solidFill>
                  <a:schemeClr val="accent5"/>
                </a:solidFill>
              </a:rPr>
              <a:t> </a:t>
            </a:r>
            <a:r>
              <a:rPr lang="en-CA" sz="2400" dirty="0"/>
              <a:t>or </a:t>
            </a:r>
            <a:r>
              <a:rPr lang="en-CA" sz="2400" u="sng" dirty="0">
                <a:solidFill>
                  <a:schemeClr val="accent5"/>
                </a:solidFill>
              </a:rPr>
              <a:t>controlling</a:t>
            </a:r>
            <a:r>
              <a:rPr lang="en-CA" sz="2400" dirty="0">
                <a:solidFill>
                  <a:schemeClr val="bg1"/>
                </a:solidFill>
              </a:rPr>
              <a:t> </a:t>
            </a:r>
            <a:r>
              <a:rPr lang="en-CA" sz="2400" u="sng" dirty="0">
                <a:solidFill>
                  <a:schemeClr val="accent5"/>
                </a:solidFill>
              </a:rPr>
              <a:t>fire</a:t>
            </a:r>
            <a:r>
              <a:rPr lang="en-CA" sz="2400" u="sng" dirty="0">
                <a:solidFill>
                  <a:schemeClr val="bg1"/>
                </a:solidFill>
              </a:rPr>
              <a:t> </a:t>
            </a:r>
            <a:r>
              <a:rPr lang="en-CA" sz="2400" u="sng" dirty="0">
                <a:solidFill>
                  <a:schemeClr val="accent5"/>
                </a:solidFill>
              </a:rPr>
              <a:t>behaviour</a:t>
            </a:r>
            <a:r>
              <a:rPr lang="en-CA" sz="2400" dirty="0"/>
              <a:t>, and </a:t>
            </a:r>
            <a:r>
              <a:rPr lang="en-CA" sz="2400" u="sng" dirty="0">
                <a:solidFill>
                  <a:schemeClr val="accent5"/>
                </a:solidFill>
              </a:rPr>
              <a:t>fire effects</a:t>
            </a:r>
            <a:r>
              <a:rPr lang="en-CA" sz="2400" dirty="0"/>
              <a:t>, and </a:t>
            </a:r>
            <a:r>
              <a:rPr lang="en-CA" sz="2400" u="sng" dirty="0">
                <a:solidFill>
                  <a:schemeClr val="accent5"/>
                </a:solidFill>
              </a:rPr>
              <a:t>cost of suppression</a:t>
            </a:r>
            <a:r>
              <a:rPr lang="en-CA" sz="2400" dirty="0"/>
              <a:t>.</a:t>
            </a:r>
          </a:p>
          <a:p>
            <a:pPr lvl="1">
              <a:buNone/>
            </a:pPr>
            <a:endParaRPr lang="en-US" sz="1200" dirty="0"/>
          </a:p>
          <a:p>
            <a:pPr lvl="1"/>
            <a:r>
              <a:rPr lang="en-CA" sz="2400" dirty="0"/>
              <a:t>Historically it was primarily concerned with fire protection. </a:t>
            </a:r>
          </a:p>
          <a:p>
            <a:pPr lvl="1"/>
            <a:r>
              <a:rPr lang="en-CA" sz="2400" dirty="0"/>
              <a:t>More recent recognition of the importance of fire as an ecological process has led to increased use of prescribed fire not only as a fire suppression tool but as an ecosystem restoration tool.</a:t>
            </a:r>
          </a:p>
          <a:p>
            <a:pPr lvl="2"/>
            <a:r>
              <a:rPr lang="en-CA" sz="2400" dirty="0"/>
              <a:t>It is useful in altering fire frequency and intensity.</a:t>
            </a:r>
          </a:p>
          <a:p>
            <a:pPr lvl="1">
              <a:buNone/>
            </a:pPr>
            <a:endParaRPr lang="en-US" dirty="0"/>
          </a:p>
        </p:txBody>
      </p:sp>
      <p:sp>
        <p:nvSpPr>
          <p:cNvPr id="2050" name="Rectangle 2"/>
          <p:cNvSpPr>
            <a:spLocks noGrp="1" noChangeArrowheads="1"/>
          </p:cNvSpPr>
          <p:nvPr>
            <p:ph type="title"/>
          </p:nvPr>
        </p:nvSpPr>
        <p:spPr>
          <a:xfrm>
            <a:off x="0" y="0"/>
            <a:ext cx="9144000" cy="1143000"/>
          </a:xfrm>
        </p:spPr>
        <p:txBody>
          <a:bodyPr/>
          <a:lstStyle/>
          <a:p>
            <a:r>
              <a:rPr lang="en-CA" dirty="0">
                <a:effectLst>
                  <a:outerShdw blurRad="38100" dist="38100" dir="2700000" algn="tl">
                    <a:srgbClr val="808080"/>
                  </a:outerShdw>
                </a:effectLst>
              </a:rPr>
              <a:t>Fuel Management</a:t>
            </a:r>
            <a:endParaRPr lang="en-US" dirty="0">
              <a:effectLst>
                <a:outerShdw blurRad="38100" dist="38100" dir="2700000" algn="tl">
                  <a:srgbClr val="808080"/>
                </a:outerShdw>
              </a:effectLst>
            </a:endParaRPr>
          </a:p>
        </p:txBody>
      </p:sp>
      <p:sp>
        <p:nvSpPr>
          <p:cNvPr id="4"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2</a:t>
            </a:fld>
            <a:endParaRPr lang="en-US" dirty="0"/>
          </a:p>
        </p:txBody>
      </p:sp>
    </p:spTree>
    <p:extLst>
      <p:ext uri="{BB962C8B-B14F-4D97-AF65-F5344CB8AC3E}">
        <p14:creationId xmlns:p14="http://schemas.microsoft.com/office/powerpoint/2010/main" val="14612572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209800"/>
            <a:ext cx="5943600" cy="3886200"/>
          </a:xfrm>
        </p:spPr>
        <p:txBody>
          <a:bodyPr>
            <a:normAutofit/>
          </a:bodyPr>
          <a:lstStyle/>
          <a:p>
            <a:pPr lvl="1">
              <a:buNone/>
            </a:pPr>
            <a:r>
              <a:rPr lang="en-CA" sz="2400" dirty="0"/>
              <a:t>Multiple goals:</a:t>
            </a:r>
          </a:p>
          <a:p>
            <a:pPr marL="914400" lvl="1" indent="-457200">
              <a:buFont typeface="+mj-lt"/>
              <a:buAutoNum type="arabicPeriod"/>
            </a:pPr>
            <a:r>
              <a:rPr lang="en-CA" sz="2400" dirty="0"/>
              <a:t>Protect public health and safety or values at risk,</a:t>
            </a:r>
          </a:p>
          <a:p>
            <a:pPr marL="914400" lvl="1" indent="-457200">
              <a:buFont typeface="+mj-lt"/>
              <a:buAutoNum type="arabicPeriod"/>
            </a:pPr>
            <a:r>
              <a:rPr lang="en-CA" sz="2400" dirty="0"/>
              <a:t>Fire behaviour reduction,</a:t>
            </a:r>
          </a:p>
          <a:p>
            <a:pPr marL="914400" lvl="1" indent="-457200">
              <a:buFont typeface="+mj-lt"/>
              <a:buAutoNum type="arabicPeriod"/>
            </a:pPr>
            <a:r>
              <a:rPr lang="en-CA" sz="2400" dirty="0"/>
              <a:t>Forest health – treatment of pine beetle or killed forest adjacent to communities, </a:t>
            </a:r>
          </a:p>
          <a:p>
            <a:pPr marL="914400" lvl="1" indent="-457200">
              <a:buFont typeface="+mj-lt"/>
              <a:buAutoNum type="arabicPeriod"/>
            </a:pPr>
            <a:r>
              <a:rPr lang="en-CA" sz="2400" dirty="0"/>
              <a:t>Generate revenue – bio-energy Plants, or commercial thin,</a:t>
            </a:r>
          </a:p>
          <a:p>
            <a:pPr marL="914400" lvl="1" indent="-457200">
              <a:buFont typeface="+mj-lt"/>
              <a:buAutoNum type="arabicPeriod"/>
            </a:pPr>
            <a:r>
              <a:rPr lang="en-CA" sz="2400" dirty="0"/>
              <a:t>Ecosystem restoration. </a:t>
            </a:r>
          </a:p>
          <a:p>
            <a:pPr marL="914400" lvl="1" indent="-457200">
              <a:buFont typeface="+mj-lt"/>
              <a:buAutoNum type="arabicPeriod"/>
            </a:pPr>
            <a:endParaRPr lang="en-US" sz="2400" dirty="0"/>
          </a:p>
          <a:p>
            <a:pPr lvl="1">
              <a:buNone/>
            </a:pPr>
            <a:endParaRPr lang="en-CA" dirty="0">
              <a:solidFill>
                <a:schemeClr val="bg1"/>
              </a:solidFill>
            </a:endParaRPr>
          </a:p>
          <a:p>
            <a:pPr lvl="1">
              <a:buNone/>
            </a:pPr>
            <a:endParaRPr lang="en-US" dirty="0"/>
          </a:p>
        </p:txBody>
      </p:sp>
      <p:sp>
        <p:nvSpPr>
          <p:cNvPr id="2050" name="Rectangle 2"/>
          <p:cNvSpPr>
            <a:spLocks noGrp="1" noChangeArrowheads="1"/>
          </p:cNvSpPr>
          <p:nvPr>
            <p:ph type="title"/>
          </p:nvPr>
        </p:nvSpPr>
        <p:spPr>
          <a:xfrm>
            <a:off x="0" y="0"/>
            <a:ext cx="9144000" cy="1143000"/>
          </a:xfrm>
        </p:spPr>
        <p:txBody>
          <a:bodyPr/>
          <a:lstStyle/>
          <a:p>
            <a:r>
              <a:rPr lang="en-CA" dirty="0">
                <a:effectLst>
                  <a:outerShdw blurRad="38100" dist="38100" dir="2700000" algn="tl">
                    <a:srgbClr val="808080"/>
                  </a:outerShdw>
                </a:effectLst>
              </a:rPr>
              <a:t>Fuel Management</a:t>
            </a:r>
            <a:endParaRPr lang="en-US" dirty="0">
              <a:effectLst>
                <a:outerShdw blurRad="38100" dist="38100" dir="2700000" algn="tl">
                  <a:srgbClr val="808080"/>
                </a:outerShdw>
              </a:effectLst>
            </a:endParaRPr>
          </a:p>
        </p:txBody>
      </p:sp>
      <p:pic>
        <p:nvPicPr>
          <p:cNvPr id="6" name="Picture 2" descr="G:\Government\Municipalities\Prince George\Interface Fuel Treatment Prescriptions\Photos\Interface Treatment Units Photos for Kim\M20\IMG_0783_Gladstone Dr.jpg"/>
          <p:cNvPicPr>
            <a:picLocks noChangeAspect="1" noChangeArrowheads="1"/>
          </p:cNvPicPr>
          <p:nvPr/>
        </p:nvPicPr>
        <p:blipFill>
          <a:blip r:embed="rId3" cstate="print"/>
          <a:srcRect/>
          <a:stretch>
            <a:fillRect/>
          </a:stretch>
        </p:blipFill>
        <p:spPr bwMode="auto">
          <a:xfrm>
            <a:off x="5791200" y="2959916"/>
            <a:ext cx="3352800" cy="2514600"/>
          </a:xfrm>
          <a:prstGeom prst="rect">
            <a:avLst/>
          </a:prstGeom>
          <a:noFill/>
          <a:ln w="9525">
            <a:solidFill>
              <a:schemeClr val="tx1"/>
            </a:solidFill>
            <a:miter lim="800000"/>
            <a:headEnd/>
            <a:tailEnd/>
          </a:ln>
          <a:effectLst/>
        </p:spPr>
      </p:pic>
      <p:sp>
        <p:nvSpPr>
          <p:cNvPr id="7" name="TextBox 6"/>
          <p:cNvSpPr txBox="1"/>
          <p:nvPr/>
        </p:nvSpPr>
        <p:spPr>
          <a:xfrm>
            <a:off x="5791200" y="4889956"/>
            <a:ext cx="2362200" cy="215444"/>
          </a:xfrm>
          <a:prstGeom prst="rect">
            <a:avLst/>
          </a:prstGeom>
          <a:noFill/>
        </p:spPr>
        <p:txBody>
          <a:bodyPr wrap="square" rtlCol="0">
            <a:spAutoFit/>
          </a:bodyPr>
          <a:lstStyle/>
          <a:p>
            <a:r>
              <a:rPr lang="en-CA" sz="800" dirty="0">
                <a:solidFill>
                  <a:schemeClr val="bg1"/>
                </a:solidFill>
              </a:rPr>
              <a:t>Photo by  B. A. Blackwell &amp; Associates</a:t>
            </a:r>
            <a:endParaRPr lang="en-US" sz="800" dirty="0">
              <a:solidFill>
                <a:schemeClr val="bg1"/>
              </a:solidFill>
            </a:endParaRPr>
          </a:p>
        </p:txBody>
      </p:sp>
      <p:sp>
        <p:nvSpPr>
          <p:cNvPr id="8" name="Rectangle 7"/>
          <p:cNvSpPr/>
          <p:nvPr/>
        </p:nvSpPr>
        <p:spPr>
          <a:xfrm>
            <a:off x="762000" y="1686580"/>
            <a:ext cx="6934200" cy="523220"/>
          </a:xfrm>
          <a:prstGeom prst="rect">
            <a:avLst/>
          </a:prstGeom>
        </p:spPr>
        <p:txBody>
          <a:bodyPr wrap="square">
            <a:spAutoFit/>
          </a:bodyPr>
          <a:lstStyle/>
          <a:p>
            <a:pPr lvl="1">
              <a:buNone/>
            </a:pPr>
            <a:r>
              <a:rPr lang="en-US" sz="2800" b="1" u="sng" dirty="0">
                <a:solidFill>
                  <a:schemeClr val="accent5"/>
                </a:solidFill>
                <a:effectLst>
                  <a:outerShdw blurRad="38100" dist="38100" dir="2700000" algn="tl">
                    <a:srgbClr val="000000">
                      <a:alpha val="43137"/>
                    </a:srgbClr>
                  </a:outerShdw>
                </a:effectLst>
              </a:rPr>
              <a:t>Why</a:t>
            </a:r>
            <a:r>
              <a:rPr lang="en-US" sz="2800" dirty="0">
                <a:solidFill>
                  <a:schemeClr val="accent5"/>
                </a:solidFill>
              </a:rPr>
              <a:t> We Conduct Fuel Management:</a:t>
            </a:r>
          </a:p>
        </p:txBody>
      </p:sp>
      <p:sp>
        <p:nvSpPr>
          <p:cNvPr id="9"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3</a:t>
            </a:fld>
            <a:endParaRPr lang="en-US" dirty="0"/>
          </a:p>
        </p:txBody>
      </p:sp>
    </p:spTree>
    <p:extLst>
      <p:ext uri="{BB962C8B-B14F-4D97-AF65-F5344CB8AC3E}">
        <p14:creationId xmlns:p14="http://schemas.microsoft.com/office/powerpoint/2010/main" val="4136353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133600"/>
            <a:ext cx="8763000" cy="4191000"/>
          </a:xfrm>
        </p:spPr>
        <p:txBody>
          <a:bodyPr/>
          <a:lstStyle/>
          <a:p>
            <a:pPr lvl="1">
              <a:buNone/>
            </a:pPr>
            <a:r>
              <a:rPr lang="en-US" sz="2400" dirty="0"/>
              <a:t>1) Ecosystems appropriate for restoration</a:t>
            </a:r>
          </a:p>
          <a:p>
            <a:pPr lvl="1">
              <a:buNone/>
            </a:pPr>
            <a:r>
              <a:rPr lang="en-US" sz="2400" dirty="0"/>
              <a:t>2) Wildland Urban Interface (WUI)</a:t>
            </a:r>
          </a:p>
          <a:p>
            <a:pPr lvl="1">
              <a:buFontTx/>
              <a:buChar char="-"/>
            </a:pPr>
            <a:r>
              <a:rPr lang="en-CA" sz="2200" dirty="0"/>
              <a:t>WUI is the interface between forest and communities.</a:t>
            </a:r>
          </a:p>
          <a:p>
            <a:pPr lvl="2">
              <a:buNone/>
            </a:pPr>
            <a:r>
              <a:rPr lang="en-CA" sz="2200" dirty="0"/>
              <a:t>For example: </a:t>
            </a:r>
          </a:p>
          <a:p>
            <a:pPr lvl="2">
              <a:buFontTx/>
              <a:buChar char="-"/>
            </a:pPr>
            <a:r>
              <a:rPr lang="en-CA" sz="2200" dirty="0"/>
              <a:t>Large cities with a matrix of vegetated areas,</a:t>
            </a:r>
          </a:p>
          <a:p>
            <a:pPr lvl="2">
              <a:buFontTx/>
              <a:buChar char="-"/>
            </a:pPr>
            <a:r>
              <a:rPr lang="en-CA" sz="2200" dirty="0"/>
              <a:t>Communities surrounded by forest,</a:t>
            </a:r>
          </a:p>
          <a:p>
            <a:pPr lvl="2">
              <a:buFontTx/>
              <a:buChar char="-"/>
            </a:pPr>
            <a:r>
              <a:rPr lang="en-CA" sz="2200" dirty="0"/>
              <a:t>Low density housing like remote homes (rural locations) or recreational property.</a:t>
            </a:r>
          </a:p>
          <a:p>
            <a:pPr lvl="1">
              <a:buNone/>
            </a:pPr>
            <a:r>
              <a:rPr lang="en-US" sz="2400" dirty="0"/>
              <a:t>3) High hazard fuel types adjacent to </a:t>
            </a:r>
            <a:r>
              <a:rPr lang="en-US" sz="2400" dirty="0">
                <a:solidFill>
                  <a:srgbClr val="FF0000"/>
                </a:solidFill>
              </a:rPr>
              <a:t>valuable </a:t>
            </a:r>
            <a:r>
              <a:rPr lang="en-US" sz="2400" dirty="0"/>
              <a:t>or</a:t>
            </a:r>
            <a:r>
              <a:rPr lang="en-US" sz="2400" dirty="0">
                <a:solidFill>
                  <a:srgbClr val="FF0000"/>
                </a:solidFill>
              </a:rPr>
              <a:t> critical</a:t>
            </a:r>
            <a:r>
              <a:rPr lang="en-US" sz="2400" dirty="0"/>
              <a:t> </a:t>
            </a:r>
            <a:r>
              <a:rPr lang="en-US" sz="2400" dirty="0">
                <a:solidFill>
                  <a:srgbClr val="FF0000"/>
                </a:solidFill>
              </a:rPr>
              <a:t>infrastructure.</a:t>
            </a:r>
          </a:p>
          <a:p>
            <a:pPr lvl="1">
              <a:buNone/>
            </a:pPr>
            <a:endParaRPr lang="en-US" dirty="0"/>
          </a:p>
        </p:txBody>
      </p:sp>
      <p:sp>
        <p:nvSpPr>
          <p:cNvPr id="2050" name="Rectangle 2"/>
          <p:cNvSpPr>
            <a:spLocks noGrp="1" noChangeArrowheads="1"/>
          </p:cNvSpPr>
          <p:nvPr>
            <p:ph type="title"/>
          </p:nvPr>
        </p:nvSpPr>
        <p:spPr>
          <a:xfrm>
            <a:off x="0" y="-41945"/>
            <a:ext cx="9144000" cy="1143000"/>
          </a:xfrm>
        </p:spPr>
        <p:txBody>
          <a:bodyPr/>
          <a:lstStyle/>
          <a:p>
            <a:r>
              <a:rPr lang="en-CA" dirty="0">
                <a:effectLst>
                  <a:outerShdw blurRad="38100" dist="38100" dir="2700000" algn="tl">
                    <a:srgbClr val="808080"/>
                  </a:outerShdw>
                </a:effectLst>
              </a:rPr>
              <a:t>Fuel Management</a:t>
            </a:r>
            <a:endParaRPr lang="en-US" dirty="0">
              <a:effectLst>
                <a:outerShdw blurRad="38100" dist="38100" dir="2700000" algn="tl">
                  <a:srgbClr val="808080"/>
                </a:outerShdw>
              </a:effectLst>
            </a:endParaRPr>
          </a:p>
        </p:txBody>
      </p:sp>
      <p:sp>
        <p:nvSpPr>
          <p:cNvPr id="7" name="Rectangle 6"/>
          <p:cNvSpPr/>
          <p:nvPr/>
        </p:nvSpPr>
        <p:spPr>
          <a:xfrm>
            <a:off x="609600" y="1610380"/>
            <a:ext cx="7086600" cy="523220"/>
          </a:xfrm>
          <a:prstGeom prst="rect">
            <a:avLst/>
          </a:prstGeom>
        </p:spPr>
        <p:txBody>
          <a:bodyPr wrap="square">
            <a:spAutoFit/>
          </a:bodyPr>
          <a:lstStyle/>
          <a:p>
            <a:pPr lvl="1">
              <a:buNone/>
            </a:pPr>
            <a:r>
              <a:rPr lang="en-US" sz="2800" b="1" u="sng" dirty="0">
                <a:solidFill>
                  <a:schemeClr val="accent5"/>
                </a:solidFill>
                <a:effectLst>
                  <a:outerShdw blurRad="38100" dist="38100" dir="2700000" algn="tl">
                    <a:srgbClr val="000000">
                      <a:alpha val="43137"/>
                    </a:srgbClr>
                  </a:outerShdw>
                </a:effectLst>
              </a:rPr>
              <a:t>Where</a:t>
            </a:r>
            <a:r>
              <a:rPr lang="en-US" sz="2800" dirty="0">
                <a:solidFill>
                  <a:schemeClr val="accent5"/>
                </a:solidFill>
              </a:rPr>
              <a:t> We Practice Fuel Management:</a:t>
            </a:r>
          </a:p>
        </p:txBody>
      </p:sp>
      <p:sp>
        <p:nvSpPr>
          <p:cNvPr id="6"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4</a:t>
            </a:fld>
            <a:endParaRPr lang="en-US" dirty="0"/>
          </a:p>
        </p:txBody>
      </p:sp>
    </p:spTree>
    <p:extLst>
      <p:ext uri="{BB962C8B-B14F-4D97-AF65-F5344CB8AC3E}">
        <p14:creationId xmlns:p14="http://schemas.microsoft.com/office/powerpoint/2010/main" val="1366163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9" name="Rectangle 1027">
            <a:extLst>
              <a:ext uri="{FF2B5EF4-FFF2-40B4-BE49-F238E27FC236}">
                <a16:creationId xmlns:a16="http://schemas.microsoft.com/office/drawing/2014/main" xmlns="" id="{746EA2E0-1461-4EBA-B46B-1833070DE078}"/>
              </a:ext>
            </a:extLst>
          </p:cNvPr>
          <p:cNvSpPr>
            <a:spLocks noGrp="1" noChangeArrowheads="1"/>
          </p:cNvSpPr>
          <p:nvPr>
            <p:ph type="body" sz="half" idx="4294967295"/>
          </p:nvPr>
        </p:nvSpPr>
        <p:spPr>
          <a:xfrm>
            <a:off x="5681663" y="3771900"/>
            <a:ext cx="3462337" cy="1752600"/>
          </a:xfrm>
          <a:noFill/>
          <a:ln/>
        </p:spPr>
        <p:txBody>
          <a:bodyPr lIns="92075" tIns="46038" rIns="92075" bIns="46038"/>
          <a:lstStyle/>
          <a:p>
            <a:pPr marL="0" indent="0" algn="ctr">
              <a:lnSpc>
                <a:spcPct val="160000"/>
              </a:lnSpc>
            </a:pPr>
            <a:r>
              <a:rPr lang="en-US" altLang="en-US" sz="2800" i="1">
                <a:latin typeface="Arial" panose="020B0604020202020204" pitchFamily="34" charset="0"/>
                <a:cs typeface="Times New Roman" panose="02020603050405020304" pitchFamily="18" charset="0"/>
              </a:rPr>
              <a:t>“Forest meets Community”</a:t>
            </a:r>
            <a:endParaRPr lang="en-US" altLang="en-US" sz="2800" i="1">
              <a:solidFill>
                <a:srgbClr val="000000"/>
              </a:solidFill>
              <a:latin typeface="Arial" panose="020B0604020202020204" pitchFamily="34" charset="0"/>
              <a:cs typeface="Times New Roman" panose="02020603050405020304" pitchFamily="18" charset="0"/>
            </a:endParaRPr>
          </a:p>
        </p:txBody>
      </p:sp>
      <p:pic>
        <p:nvPicPr>
          <p:cNvPr id="162820" name="Picture 1028" descr="C:\My Documents\CD-RW\File  5.1 Interface Graphics\2 PIP CPM intrfc manual graphics\PIP Ch 3 FD infrastr photos\Fig 3-51 interface townsite from air jmed.JPG">
            <a:extLst>
              <a:ext uri="{FF2B5EF4-FFF2-40B4-BE49-F238E27FC236}">
                <a16:creationId xmlns:a16="http://schemas.microsoft.com/office/drawing/2014/main" xmlns="" id="{0131F7DF-ED96-4967-AEDF-4A0F4C34F37E}"/>
              </a:ext>
            </a:extLst>
          </p:cNvPr>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762000" y="1828800"/>
            <a:ext cx="4805363" cy="3803650"/>
          </a:xfrm>
          <a:noFill/>
          <a:ln>
            <a:solidFill>
              <a:srgbClr val="FFFF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2821" name="Rectangle 1029">
            <a:extLst>
              <a:ext uri="{FF2B5EF4-FFF2-40B4-BE49-F238E27FC236}">
                <a16:creationId xmlns:a16="http://schemas.microsoft.com/office/drawing/2014/main" xmlns="" id="{B026A29D-4788-49F7-B93E-6B281C9B11BE}"/>
              </a:ext>
            </a:extLst>
          </p:cNvPr>
          <p:cNvSpPr>
            <a:spLocks noChangeArrowheads="1"/>
          </p:cNvSpPr>
          <p:nvPr/>
        </p:nvSpPr>
        <p:spPr bwMode="auto">
          <a:xfrm>
            <a:off x="5478463" y="2476500"/>
            <a:ext cx="3462337"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eaLnBrk="0" hangingPunct="0">
              <a:lnSpc>
                <a:spcPct val="160000"/>
              </a:lnSpc>
              <a:spcBef>
                <a:spcPct val="20000"/>
              </a:spcBef>
            </a:pPr>
            <a:r>
              <a:rPr lang="en-US" altLang="en-US" sz="3200" b="1" i="1">
                <a:latin typeface="Arial" panose="020B0604020202020204" pitchFamily="34" charset="0"/>
                <a:cs typeface="Times New Roman" panose="02020603050405020304" pitchFamily="18" charset="0"/>
              </a:rPr>
              <a:t>Interface defined…</a:t>
            </a:r>
          </a:p>
        </p:txBody>
      </p:sp>
      <p:sp>
        <p:nvSpPr>
          <p:cNvPr id="162822" name="Freeform 1030">
            <a:extLst>
              <a:ext uri="{FF2B5EF4-FFF2-40B4-BE49-F238E27FC236}">
                <a16:creationId xmlns:a16="http://schemas.microsoft.com/office/drawing/2014/main" xmlns="" id="{63489774-2B7A-4230-83A2-9D297FA6354C}"/>
              </a:ext>
            </a:extLst>
          </p:cNvPr>
          <p:cNvSpPr>
            <a:spLocks/>
          </p:cNvSpPr>
          <p:nvPr/>
        </p:nvSpPr>
        <p:spPr bwMode="auto">
          <a:xfrm>
            <a:off x="762000" y="3429000"/>
            <a:ext cx="4640263" cy="1490663"/>
          </a:xfrm>
          <a:custGeom>
            <a:avLst/>
            <a:gdLst>
              <a:gd name="T0" fmla="*/ 0 w 3288"/>
              <a:gd name="T1" fmla="*/ 96 h 939"/>
              <a:gd name="T2" fmla="*/ 384 w 3288"/>
              <a:gd name="T3" fmla="*/ 144 h 939"/>
              <a:gd name="T4" fmla="*/ 672 w 3288"/>
              <a:gd name="T5" fmla="*/ 228 h 939"/>
              <a:gd name="T6" fmla="*/ 852 w 3288"/>
              <a:gd name="T7" fmla="*/ 240 h 939"/>
              <a:gd name="T8" fmla="*/ 1080 w 3288"/>
              <a:gd name="T9" fmla="*/ 312 h 939"/>
              <a:gd name="T10" fmla="*/ 1152 w 3288"/>
              <a:gd name="T11" fmla="*/ 336 h 939"/>
              <a:gd name="T12" fmla="*/ 1188 w 3288"/>
              <a:gd name="T13" fmla="*/ 360 h 939"/>
              <a:gd name="T14" fmla="*/ 1296 w 3288"/>
              <a:gd name="T15" fmla="*/ 396 h 939"/>
              <a:gd name="T16" fmla="*/ 1332 w 3288"/>
              <a:gd name="T17" fmla="*/ 420 h 939"/>
              <a:gd name="T18" fmla="*/ 1548 w 3288"/>
              <a:gd name="T19" fmla="*/ 516 h 939"/>
              <a:gd name="T20" fmla="*/ 1608 w 3288"/>
              <a:gd name="T21" fmla="*/ 564 h 939"/>
              <a:gd name="T22" fmla="*/ 1632 w 3288"/>
              <a:gd name="T23" fmla="*/ 600 h 939"/>
              <a:gd name="T24" fmla="*/ 1704 w 3288"/>
              <a:gd name="T25" fmla="*/ 624 h 939"/>
              <a:gd name="T26" fmla="*/ 1740 w 3288"/>
              <a:gd name="T27" fmla="*/ 648 h 939"/>
              <a:gd name="T28" fmla="*/ 1812 w 3288"/>
              <a:gd name="T29" fmla="*/ 672 h 939"/>
              <a:gd name="T30" fmla="*/ 1992 w 3288"/>
              <a:gd name="T31" fmla="*/ 744 h 939"/>
              <a:gd name="T32" fmla="*/ 2028 w 3288"/>
              <a:gd name="T33" fmla="*/ 768 h 939"/>
              <a:gd name="T34" fmla="*/ 2424 w 3288"/>
              <a:gd name="T35" fmla="*/ 900 h 939"/>
              <a:gd name="T36" fmla="*/ 2688 w 3288"/>
              <a:gd name="T37" fmla="*/ 924 h 939"/>
              <a:gd name="T38" fmla="*/ 2988 w 3288"/>
              <a:gd name="T39" fmla="*/ 912 h 939"/>
              <a:gd name="T40" fmla="*/ 3036 w 3288"/>
              <a:gd name="T41" fmla="*/ 900 h 939"/>
              <a:gd name="T42" fmla="*/ 3072 w 3288"/>
              <a:gd name="T43" fmla="*/ 828 h 939"/>
              <a:gd name="T44" fmla="*/ 3120 w 3288"/>
              <a:gd name="T45" fmla="*/ 720 h 939"/>
              <a:gd name="T46" fmla="*/ 3204 w 3288"/>
              <a:gd name="T47" fmla="*/ 468 h 939"/>
              <a:gd name="T48" fmla="*/ 3240 w 3288"/>
              <a:gd name="T49" fmla="*/ 252 h 939"/>
              <a:gd name="T50" fmla="*/ 3264 w 3288"/>
              <a:gd name="T51" fmla="*/ 84 h 939"/>
              <a:gd name="T52" fmla="*/ 3288 w 3288"/>
              <a:gd name="T53" fmla="*/ 12 h 939"/>
              <a:gd name="T54" fmla="*/ 3288 w 3288"/>
              <a:gd name="T55"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88" h="939">
                <a:moveTo>
                  <a:pt x="0" y="96"/>
                </a:moveTo>
                <a:cubicBezTo>
                  <a:pt x="130" y="107"/>
                  <a:pt x="254" y="132"/>
                  <a:pt x="384" y="144"/>
                </a:cubicBezTo>
                <a:cubicBezTo>
                  <a:pt x="480" y="163"/>
                  <a:pt x="575" y="218"/>
                  <a:pt x="672" y="228"/>
                </a:cubicBezTo>
                <a:cubicBezTo>
                  <a:pt x="732" y="234"/>
                  <a:pt x="792" y="236"/>
                  <a:pt x="852" y="240"/>
                </a:cubicBezTo>
                <a:cubicBezTo>
                  <a:pt x="929" y="259"/>
                  <a:pt x="1004" y="287"/>
                  <a:pt x="1080" y="312"/>
                </a:cubicBezTo>
                <a:cubicBezTo>
                  <a:pt x="1104" y="320"/>
                  <a:pt x="1131" y="322"/>
                  <a:pt x="1152" y="336"/>
                </a:cubicBezTo>
                <a:cubicBezTo>
                  <a:pt x="1164" y="344"/>
                  <a:pt x="1175" y="354"/>
                  <a:pt x="1188" y="360"/>
                </a:cubicBezTo>
                <a:cubicBezTo>
                  <a:pt x="1223" y="375"/>
                  <a:pt x="1264" y="375"/>
                  <a:pt x="1296" y="396"/>
                </a:cubicBezTo>
                <a:cubicBezTo>
                  <a:pt x="1308" y="404"/>
                  <a:pt x="1319" y="414"/>
                  <a:pt x="1332" y="420"/>
                </a:cubicBezTo>
                <a:cubicBezTo>
                  <a:pt x="1408" y="454"/>
                  <a:pt x="1478" y="469"/>
                  <a:pt x="1548" y="516"/>
                </a:cubicBezTo>
                <a:cubicBezTo>
                  <a:pt x="1617" y="619"/>
                  <a:pt x="1525" y="498"/>
                  <a:pt x="1608" y="564"/>
                </a:cubicBezTo>
                <a:cubicBezTo>
                  <a:pt x="1619" y="573"/>
                  <a:pt x="1620" y="592"/>
                  <a:pt x="1632" y="600"/>
                </a:cubicBezTo>
                <a:cubicBezTo>
                  <a:pt x="1653" y="613"/>
                  <a:pt x="1680" y="616"/>
                  <a:pt x="1704" y="624"/>
                </a:cubicBezTo>
                <a:cubicBezTo>
                  <a:pt x="1718" y="629"/>
                  <a:pt x="1727" y="642"/>
                  <a:pt x="1740" y="648"/>
                </a:cubicBezTo>
                <a:cubicBezTo>
                  <a:pt x="1763" y="658"/>
                  <a:pt x="1791" y="658"/>
                  <a:pt x="1812" y="672"/>
                </a:cubicBezTo>
                <a:cubicBezTo>
                  <a:pt x="1867" y="709"/>
                  <a:pt x="1930" y="723"/>
                  <a:pt x="1992" y="744"/>
                </a:cubicBezTo>
                <a:cubicBezTo>
                  <a:pt x="2006" y="749"/>
                  <a:pt x="2015" y="762"/>
                  <a:pt x="2028" y="768"/>
                </a:cubicBezTo>
                <a:cubicBezTo>
                  <a:pt x="2153" y="824"/>
                  <a:pt x="2294" y="857"/>
                  <a:pt x="2424" y="900"/>
                </a:cubicBezTo>
                <a:cubicBezTo>
                  <a:pt x="2508" y="928"/>
                  <a:pt x="2600" y="918"/>
                  <a:pt x="2688" y="924"/>
                </a:cubicBezTo>
                <a:cubicBezTo>
                  <a:pt x="2792" y="939"/>
                  <a:pt x="2882" y="922"/>
                  <a:pt x="2988" y="912"/>
                </a:cubicBezTo>
                <a:cubicBezTo>
                  <a:pt x="3004" y="908"/>
                  <a:pt x="3022" y="909"/>
                  <a:pt x="3036" y="900"/>
                </a:cubicBezTo>
                <a:cubicBezTo>
                  <a:pt x="3062" y="883"/>
                  <a:pt x="3060" y="852"/>
                  <a:pt x="3072" y="828"/>
                </a:cubicBezTo>
                <a:cubicBezTo>
                  <a:pt x="3129" y="714"/>
                  <a:pt x="3058" y="906"/>
                  <a:pt x="3120" y="720"/>
                </a:cubicBezTo>
                <a:cubicBezTo>
                  <a:pt x="3148" y="636"/>
                  <a:pt x="3176" y="552"/>
                  <a:pt x="3204" y="468"/>
                </a:cubicBezTo>
                <a:cubicBezTo>
                  <a:pt x="3227" y="398"/>
                  <a:pt x="3217" y="322"/>
                  <a:pt x="3240" y="252"/>
                </a:cubicBezTo>
                <a:cubicBezTo>
                  <a:pt x="3248" y="196"/>
                  <a:pt x="3256" y="140"/>
                  <a:pt x="3264" y="84"/>
                </a:cubicBezTo>
                <a:cubicBezTo>
                  <a:pt x="3268" y="59"/>
                  <a:pt x="3288" y="37"/>
                  <a:pt x="3288" y="12"/>
                </a:cubicBezTo>
                <a:cubicBezTo>
                  <a:pt x="3288" y="8"/>
                  <a:pt x="3288" y="4"/>
                  <a:pt x="3288" y="0"/>
                </a:cubicBezTo>
              </a:path>
            </a:pathLst>
          </a:custGeom>
          <a:noFill/>
          <a:ln w="57150"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US"/>
          </a:p>
        </p:txBody>
      </p:sp>
      <p:sp>
        <p:nvSpPr>
          <p:cNvPr id="162823" name="Freeform 1031">
            <a:extLst>
              <a:ext uri="{FF2B5EF4-FFF2-40B4-BE49-F238E27FC236}">
                <a16:creationId xmlns:a16="http://schemas.microsoft.com/office/drawing/2014/main" xmlns="" id="{2100A499-8E23-4154-93CA-E6DC90BEBB5A}"/>
              </a:ext>
            </a:extLst>
          </p:cNvPr>
          <p:cNvSpPr>
            <a:spLocks/>
          </p:cNvSpPr>
          <p:nvPr/>
        </p:nvSpPr>
        <p:spPr bwMode="auto">
          <a:xfrm>
            <a:off x="762000" y="2895600"/>
            <a:ext cx="4706938" cy="676275"/>
          </a:xfrm>
          <a:custGeom>
            <a:avLst/>
            <a:gdLst>
              <a:gd name="T0" fmla="*/ 0 w 3336"/>
              <a:gd name="T1" fmla="*/ 372 h 426"/>
              <a:gd name="T2" fmla="*/ 252 w 3336"/>
              <a:gd name="T3" fmla="*/ 324 h 426"/>
              <a:gd name="T4" fmla="*/ 912 w 3336"/>
              <a:gd name="T5" fmla="*/ 192 h 426"/>
              <a:gd name="T6" fmla="*/ 1260 w 3336"/>
              <a:gd name="T7" fmla="*/ 180 h 426"/>
              <a:gd name="T8" fmla="*/ 1512 w 3336"/>
              <a:gd name="T9" fmla="*/ 144 h 426"/>
              <a:gd name="T10" fmla="*/ 1764 w 3336"/>
              <a:gd name="T11" fmla="*/ 96 h 426"/>
              <a:gd name="T12" fmla="*/ 2100 w 3336"/>
              <a:gd name="T13" fmla="*/ 108 h 426"/>
              <a:gd name="T14" fmla="*/ 2064 w 3336"/>
              <a:gd name="T15" fmla="*/ 132 h 426"/>
              <a:gd name="T16" fmla="*/ 2148 w 3336"/>
              <a:gd name="T17" fmla="*/ 156 h 426"/>
              <a:gd name="T18" fmla="*/ 2232 w 3336"/>
              <a:gd name="T19" fmla="*/ 144 h 426"/>
              <a:gd name="T20" fmla="*/ 2244 w 3336"/>
              <a:gd name="T21" fmla="*/ 60 h 426"/>
              <a:gd name="T22" fmla="*/ 2868 w 3336"/>
              <a:gd name="T23" fmla="*/ 48 h 426"/>
              <a:gd name="T24" fmla="*/ 3048 w 3336"/>
              <a:gd name="T25" fmla="*/ 0 h 426"/>
              <a:gd name="T26" fmla="*/ 3336 w 3336"/>
              <a:gd name="T27"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36" h="426">
                <a:moveTo>
                  <a:pt x="0" y="372"/>
                </a:moveTo>
                <a:cubicBezTo>
                  <a:pt x="81" y="426"/>
                  <a:pt x="171" y="351"/>
                  <a:pt x="252" y="324"/>
                </a:cubicBezTo>
                <a:cubicBezTo>
                  <a:pt x="467" y="252"/>
                  <a:pt x="685" y="202"/>
                  <a:pt x="912" y="192"/>
                </a:cubicBezTo>
                <a:cubicBezTo>
                  <a:pt x="1028" y="187"/>
                  <a:pt x="1144" y="184"/>
                  <a:pt x="1260" y="180"/>
                </a:cubicBezTo>
                <a:cubicBezTo>
                  <a:pt x="1344" y="163"/>
                  <a:pt x="1427" y="155"/>
                  <a:pt x="1512" y="144"/>
                </a:cubicBezTo>
                <a:cubicBezTo>
                  <a:pt x="1597" y="133"/>
                  <a:pt x="1679" y="108"/>
                  <a:pt x="1764" y="96"/>
                </a:cubicBezTo>
                <a:cubicBezTo>
                  <a:pt x="1876" y="100"/>
                  <a:pt x="1989" y="95"/>
                  <a:pt x="2100" y="108"/>
                </a:cubicBezTo>
                <a:cubicBezTo>
                  <a:pt x="2114" y="110"/>
                  <a:pt x="2078" y="127"/>
                  <a:pt x="2064" y="132"/>
                </a:cubicBezTo>
                <a:cubicBezTo>
                  <a:pt x="1963" y="169"/>
                  <a:pt x="1735" y="179"/>
                  <a:pt x="2148" y="156"/>
                </a:cubicBezTo>
                <a:cubicBezTo>
                  <a:pt x="2464" y="177"/>
                  <a:pt x="2327" y="176"/>
                  <a:pt x="2232" y="144"/>
                </a:cubicBezTo>
                <a:cubicBezTo>
                  <a:pt x="2216" y="95"/>
                  <a:pt x="2178" y="62"/>
                  <a:pt x="2244" y="60"/>
                </a:cubicBezTo>
                <a:cubicBezTo>
                  <a:pt x="2452" y="52"/>
                  <a:pt x="2660" y="52"/>
                  <a:pt x="2868" y="48"/>
                </a:cubicBezTo>
                <a:cubicBezTo>
                  <a:pt x="2929" y="36"/>
                  <a:pt x="2987" y="15"/>
                  <a:pt x="3048" y="0"/>
                </a:cubicBezTo>
                <a:cubicBezTo>
                  <a:pt x="3210" y="12"/>
                  <a:pt x="3188" y="0"/>
                  <a:pt x="3336" y="0"/>
                </a:cubicBezTo>
              </a:path>
            </a:pathLst>
          </a:custGeom>
          <a:noFill/>
          <a:ln w="57150"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en-US"/>
          </a:p>
        </p:txBody>
      </p:sp>
      <p:sp>
        <p:nvSpPr>
          <p:cNvPr id="162825" name="Rectangle 1033">
            <a:extLst>
              <a:ext uri="{FF2B5EF4-FFF2-40B4-BE49-F238E27FC236}">
                <a16:creationId xmlns:a16="http://schemas.microsoft.com/office/drawing/2014/main" xmlns="" id="{BF9C9EB6-B856-4DAA-B2EE-87C04E2CCA47}"/>
              </a:ext>
            </a:extLst>
          </p:cNvPr>
          <p:cNvSpPr>
            <a:spLocks noGrp="1" noChangeArrowheads="1"/>
          </p:cNvSpPr>
          <p:nvPr>
            <p:ph type="title"/>
          </p:nvPr>
        </p:nvSpPr>
        <p:spPr>
          <a:noFill/>
          <a:ln/>
        </p:spPr>
        <p:txBody>
          <a:bodyPr/>
          <a:lstStyle/>
          <a:p>
            <a:pPr algn="l" eaLnBrk="0" hangingPunct="0">
              <a:spcBef>
                <a:spcPct val="20000"/>
              </a:spcBef>
            </a:pPr>
            <a:r>
              <a:rPr lang="en-US" altLang="en-US" sz="2800" b="1" i="1">
                <a:solidFill>
                  <a:schemeClr val="tx1"/>
                </a:solidFill>
                <a:latin typeface="Arial" panose="020B0604020202020204" pitchFamily="34" charset="0"/>
                <a:cs typeface="Times New Roman" panose="02020603050405020304" pitchFamily="18" charset="0"/>
              </a:rPr>
              <a:t>Interface Fire Issues</a:t>
            </a:r>
          </a:p>
        </p:txBody>
      </p:sp>
      <p:sp>
        <p:nvSpPr>
          <p:cNvPr id="8" name="Rectangle 2">
            <a:extLst>
              <a:ext uri="{FF2B5EF4-FFF2-40B4-BE49-F238E27FC236}">
                <a16:creationId xmlns:a16="http://schemas.microsoft.com/office/drawing/2014/main" xmlns="" id="{89448208-7725-475B-92E7-1C436BAD152C}"/>
              </a:ext>
            </a:extLst>
          </p:cNvPr>
          <p:cNvSpPr txBox="1">
            <a:spLocks noChangeArrowheads="1"/>
          </p:cNvSpPr>
          <p:nvPr/>
        </p:nvSpPr>
        <p:spPr>
          <a:xfrm>
            <a:off x="0" y="0"/>
            <a:ext cx="9144000" cy="1221971"/>
          </a:xfrm>
          <a:prstGeom prst="rect">
            <a:avLst/>
          </a:prstGeom>
          <a:blipFill>
            <a:blip r:embed="rId4" cstate="print"/>
            <a:stretch>
              <a:fillRect/>
            </a:stretch>
          </a:blipFill>
        </p:spPr>
        <p:txBody>
          <a:bodyPr vert="horz" anchor="ctr">
            <a:normAutofit/>
          </a:bodyPr>
          <a:lstStyle>
            <a:lvl1pPr algn="l" rtl="0" eaLnBrk="1" latinLnBrk="0" hangingPunct="1">
              <a:spcBef>
                <a:spcPct val="0"/>
              </a:spcBef>
              <a:buNone/>
              <a:defRPr kumimoji="0" sz="4400" kern="1200">
                <a:solidFill>
                  <a:schemeClr val="bg1"/>
                </a:solidFill>
                <a:latin typeface="+mj-lt"/>
                <a:ea typeface="+mj-ea"/>
                <a:cs typeface="+mj-cs"/>
              </a:defRPr>
            </a:lvl1pPr>
          </a:lstStyle>
          <a:p>
            <a:r>
              <a:rPr lang="en-CA" dirty="0">
                <a:effectLst>
                  <a:outerShdw blurRad="38100" dist="38100" dir="2700000" algn="tl">
                    <a:srgbClr val="808080"/>
                  </a:outerShdw>
                </a:effectLst>
              </a:rPr>
              <a:t>Interface Fire Issues</a:t>
            </a:r>
            <a:endParaRPr lang="en-US" dirty="0">
              <a:effectLst>
                <a:outerShdw blurRad="38100" dist="38100" dir="2700000" algn="tl">
                  <a:srgbClr val="808080"/>
                </a:outerShdw>
              </a:effectLst>
            </a:endParaRPr>
          </a:p>
        </p:txBody>
      </p:sp>
      <p:sp>
        <p:nvSpPr>
          <p:cNvPr id="9" name="Slide Number Placeholder 2"/>
          <p:cNvSpPr>
            <a:spLocks noGrp="1"/>
          </p:cNvSpPr>
          <p:nvPr>
            <p:ph type="sldNum" sz="quarter" idx="12"/>
          </p:nvPr>
        </p:nvSpPr>
        <p:spPr>
          <a:xfrm>
            <a:off x="0" y="1283796"/>
            <a:ext cx="533400" cy="244476"/>
          </a:xfrm>
        </p:spPr>
        <p:txBody>
          <a:bodyPr>
            <a:normAutofit fontScale="85000" lnSpcReduction="20000"/>
          </a:bodyPr>
          <a:lstStyle/>
          <a:p>
            <a:fld id="{63AF2AF7-5D69-4947-9730-35A2064ADD12}" type="slidenum">
              <a:rPr lang="en-US" smtClean="0"/>
              <a:pPr/>
              <a:t>5</a:t>
            </a:fld>
            <a:endParaRPr lang="en-US" dirty="0"/>
          </a:p>
        </p:txBody>
      </p:sp>
    </p:spTree>
    <p:extLst>
      <p:ext uri="{BB962C8B-B14F-4D97-AF65-F5344CB8AC3E}">
        <p14:creationId xmlns:p14="http://schemas.microsoft.com/office/powerpoint/2010/main" val="3368534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28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628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xmlns="" id="{829B71E2-02C4-4219-AD01-E2DE47ED5497}"/>
              </a:ext>
            </a:extLst>
          </p:cNvPr>
          <p:cNvSpPr>
            <a:spLocks noChangeArrowheads="1"/>
          </p:cNvSpPr>
          <p:nvPr/>
        </p:nvSpPr>
        <p:spPr bwMode="auto">
          <a:xfrm>
            <a:off x="329501" y="407987"/>
            <a:ext cx="4183063"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eaLnBrk="0" hangingPunct="0">
              <a:spcBef>
                <a:spcPct val="20000"/>
              </a:spcBef>
            </a:pPr>
            <a:endParaRPr lang="en-US" altLang="en-US" sz="2800" b="1" i="1" dirty="0">
              <a:latin typeface="Arial" panose="020B0604020202020204" pitchFamily="34" charset="0"/>
              <a:cs typeface="Times New Roman" panose="02020603050405020304" pitchFamily="18" charset="0"/>
            </a:endParaRPr>
          </a:p>
        </p:txBody>
      </p:sp>
      <p:pic>
        <p:nvPicPr>
          <p:cNvPr id="166915" name="Picture 3" descr="C:\My Documents\CD-RW\File  5.1 Interface Graphics\2 PIP CPM intrfc manual graphics\PIP Ch 1 FD photos\Fig 1- 3 intermix-interface sketch jmed.JPG">
            <a:extLst>
              <a:ext uri="{FF2B5EF4-FFF2-40B4-BE49-F238E27FC236}">
                <a16:creationId xmlns:a16="http://schemas.microsoft.com/office/drawing/2014/main" xmlns="" id="{B6F1CA95-C806-49A8-A251-5132B14CD73D}"/>
              </a:ext>
            </a:extLst>
          </p:cNvPr>
          <p:cNvPicPr>
            <a:picLocks noGrp="1" noChangeAspect="1" noChangeArrowheads="1"/>
          </p:cNvPicPr>
          <p:nvPr>
            <p:ph type="clipArt" sz="half" idx="1"/>
          </p:nvPr>
        </p:nvPicPr>
        <p:blipFill>
          <a:blip r:embed="rId3" cstate="print">
            <a:extLst>
              <a:ext uri="{28A0092B-C50C-407E-A947-70E740481C1C}">
                <a14:useLocalDpi xmlns:a14="http://schemas.microsoft.com/office/drawing/2010/main" val="0"/>
              </a:ext>
            </a:extLst>
          </a:blip>
          <a:srcRect/>
          <a:stretch>
            <a:fillRect/>
          </a:stretch>
        </p:blipFill>
        <p:spPr>
          <a:xfrm>
            <a:off x="498475" y="1905000"/>
            <a:ext cx="2803525" cy="4430713"/>
          </a:xfrm>
          <a:noFill/>
          <a:ln>
            <a:solidFill>
              <a:srgbClr val="FFFF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6916" name="Rectangle 4">
            <a:extLst>
              <a:ext uri="{FF2B5EF4-FFF2-40B4-BE49-F238E27FC236}">
                <a16:creationId xmlns:a16="http://schemas.microsoft.com/office/drawing/2014/main" xmlns="" id="{3ACA71E5-D0C9-4A7C-BD7B-9E5907F24BFA}"/>
              </a:ext>
            </a:extLst>
          </p:cNvPr>
          <p:cNvSpPr>
            <a:spLocks noGrp="1" noChangeArrowheads="1"/>
          </p:cNvSpPr>
          <p:nvPr>
            <p:ph type="body" sz="half" idx="2"/>
          </p:nvPr>
        </p:nvSpPr>
        <p:spPr>
          <a:xfrm>
            <a:off x="3624263" y="2076450"/>
            <a:ext cx="5181600" cy="990600"/>
          </a:xfrm>
        </p:spPr>
        <p:txBody>
          <a:bodyPr>
            <a:normAutofit/>
          </a:bodyPr>
          <a:lstStyle/>
          <a:p>
            <a:pPr algn="ctr">
              <a:lnSpc>
                <a:spcPct val="90000"/>
              </a:lnSpc>
              <a:buFontTx/>
              <a:buNone/>
            </a:pPr>
            <a:r>
              <a:rPr lang="en-US" altLang="en-US" i="1" dirty="0">
                <a:latin typeface="Arial" panose="020B0604020202020204" pitchFamily="34" charset="0"/>
                <a:cs typeface="Times New Roman" panose="02020603050405020304" pitchFamily="18" charset="0"/>
              </a:rPr>
              <a:t>How does fire threaten the interface?</a:t>
            </a:r>
            <a:endParaRPr lang="en-CA" altLang="en-US" i="1" dirty="0">
              <a:latin typeface="Arial" panose="020B0604020202020204" pitchFamily="34" charset="0"/>
              <a:cs typeface="Times New Roman" panose="02020603050405020304" pitchFamily="18" charset="0"/>
            </a:endParaRPr>
          </a:p>
        </p:txBody>
      </p:sp>
      <p:sp>
        <p:nvSpPr>
          <p:cNvPr id="166917" name="Rectangle 5">
            <a:extLst>
              <a:ext uri="{FF2B5EF4-FFF2-40B4-BE49-F238E27FC236}">
                <a16:creationId xmlns:a16="http://schemas.microsoft.com/office/drawing/2014/main" xmlns="" id="{50C77719-B38F-4BF4-A667-A09CD2DEAEAA}"/>
              </a:ext>
            </a:extLst>
          </p:cNvPr>
          <p:cNvSpPr>
            <a:spLocks noChangeArrowheads="1"/>
          </p:cNvSpPr>
          <p:nvPr/>
        </p:nvSpPr>
        <p:spPr bwMode="auto">
          <a:xfrm>
            <a:off x="3556000" y="3257550"/>
            <a:ext cx="5087938"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eaLnBrk="0" hangingPunct="0">
              <a:spcBef>
                <a:spcPct val="20000"/>
              </a:spcBef>
            </a:pPr>
            <a:endParaRPr lang="en-US" altLang="en-US" sz="3200" b="1" i="1" dirty="0">
              <a:solidFill>
                <a:srgbClr val="FFFF00"/>
              </a:solidFill>
              <a:latin typeface="Arial" panose="020B0604020202020204" pitchFamily="34" charset="0"/>
              <a:cs typeface="Times New Roman" panose="02020603050405020304" pitchFamily="18" charset="0"/>
            </a:endParaRPr>
          </a:p>
          <a:p>
            <a:pPr algn="ctr" eaLnBrk="0" hangingPunct="0">
              <a:spcBef>
                <a:spcPct val="20000"/>
              </a:spcBef>
            </a:pPr>
            <a:r>
              <a:rPr lang="en-US" altLang="en-US" sz="2800" b="1" i="1" dirty="0">
                <a:latin typeface="Arial" panose="020B0604020202020204" pitchFamily="34" charset="0"/>
                <a:cs typeface="Times New Roman" panose="02020603050405020304" pitchFamily="18" charset="0"/>
              </a:rPr>
              <a:t>			Wildland</a:t>
            </a:r>
          </a:p>
          <a:p>
            <a:pPr eaLnBrk="0" hangingPunct="0">
              <a:spcBef>
                <a:spcPct val="20000"/>
              </a:spcBef>
            </a:pPr>
            <a:r>
              <a:rPr lang="en-US" altLang="en-US" sz="2800" b="1" i="1" dirty="0">
                <a:latin typeface="Arial" panose="020B0604020202020204" pitchFamily="34" charset="0"/>
                <a:cs typeface="Times New Roman" panose="02020603050405020304" pitchFamily="18" charset="0"/>
              </a:rPr>
              <a:t>Fire Threat…</a:t>
            </a:r>
          </a:p>
          <a:p>
            <a:pPr algn="ctr" eaLnBrk="0" hangingPunct="0">
              <a:spcBef>
                <a:spcPct val="20000"/>
              </a:spcBef>
            </a:pPr>
            <a:endParaRPr lang="en-US" altLang="en-US" sz="2800" b="1" i="1" dirty="0">
              <a:latin typeface="Arial" panose="020B0604020202020204" pitchFamily="34" charset="0"/>
              <a:cs typeface="Times New Roman" panose="02020603050405020304" pitchFamily="18" charset="0"/>
            </a:endParaRPr>
          </a:p>
          <a:p>
            <a:pPr algn="ctr" eaLnBrk="0" hangingPunct="0">
              <a:spcBef>
                <a:spcPct val="20000"/>
              </a:spcBef>
            </a:pPr>
            <a:r>
              <a:rPr lang="en-US" altLang="en-US" sz="2800" b="1" i="1" dirty="0">
                <a:latin typeface="Arial" panose="020B0604020202020204" pitchFamily="34" charset="0"/>
                <a:cs typeface="Times New Roman" panose="02020603050405020304" pitchFamily="18" charset="0"/>
              </a:rPr>
              <a:t>			Community</a:t>
            </a:r>
            <a:endParaRPr lang="en-CA" altLang="en-US" sz="2800" b="1" i="1" dirty="0">
              <a:latin typeface="Arial" panose="020B0604020202020204" pitchFamily="34" charset="0"/>
              <a:cs typeface="Times New Roman" panose="02020603050405020304" pitchFamily="18" charset="0"/>
            </a:endParaRPr>
          </a:p>
        </p:txBody>
      </p:sp>
      <p:sp>
        <p:nvSpPr>
          <p:cNvPr id="166918" name="Line 6">
            <a:extLst>
              <a:ext uri="{FF2B5EF4-FFF2-40B4-BE49-F238E27FC236}">
                <a16:creationId xmlns:a16="http://schemas.microsoft.com/office/drawing/2014/main" xmlns="" id="{9E28AE6C-DABC-4C33-BCD7-62BD04AF4F3C}"/>
              </a:ext>
            </a:extLst>
          </p:cNvPr>
          <p:cNvSpPr>
            <a:spLocks noChangeShapeType="1"/>
          </p:cNvSpPr>
          <p:nvPr/>
        </p:nvSpPr>
        <p:spPr bwMode="auto">
          <a:xfrm>
            <a:off x="1752600" y="2362200"/>
            <a:ext cx="558800" cy="2171700"/>
          </a:xfrm>
          <a:prstGeom prst="line">
            <a:avLst/>
          </a:prstGeom>
          <a:noFill/>
          <a:ln w="1270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p>
            <a:endParaRPr lang="en-US"/>
          </a:p>
        </p:txBody>
      </p:sp>
      <p:sp>
        <p:nvSpPr>
          <p:cNvPr id="166919" name="Line 7">
            <a:extLst>
              <a:ext uri="{FF2B5EF4-FFF2-40B4-BE49-F238E27FC236}">
                <a16:creationId xmlns:a16="http://schemas.microsoft.com/office/drawing/2014/main" xmlns="" id="{9F8130C3-647A-431D-A212-A612C0E1C26F}"/>
              </a:ext>
            </a:extLst>
          </p:cNvPr>
          <p:cNvSpPr>
            <a:spLocks noChangeShapeType="1"/>
          </p:cNvSpPr>
          <p:nvPr/>
        </p:nvSpPr>
        <p:spPr bwMode="auto">
          <a:xfrm flipH="1">
            <a:off x="685800" y="2362200"/>
            <a:ext cx="990600" cy="2305050"/>
          </a:xfrm>
          <a:prstGeom prst="line">
            <a:avLst/>
          </a:prstGeom>
          <a:noFill/>
          <a:ln w="1270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p>
            <a:endParaRPr lang="en-US"/>
          </a:p>
        </p:txBody>
      </p:sp>
      <p:sp>
        <p:nvSpPr>
          <p:cNvPr id="166920" name="Line 8">
            <a:extLst>
              <a:ext uri="{FF2B5EF4-FFF2-40B4-BE49-F238E27FC236}">
                <a16:creationId xmlns:a16="http://schemas.microsoft.com/office/drawing/2014/main" xmlns="" id="{63BFA4C9-0B4F-4496-8855-5218FCC979B0}"/>
              </a:ext>
            </a:extLst>
          </p:cNvPr>
          <p:cNvSpPr>
            <a:spLocks noChangeShapeType="1"/>
          </p:cNvSpPr>
          <p:nvPr/>
        </p:nvSpPr>
        <p:spPr bwMode="auto">
          <a:xfrm flipH="1">
            <a:off x="7246938" y="4362450"/>
            <a:ext cx="0" cy="1085850"/>
          </a:xfrm>
          <a:prstGeom prst="line">
            <a:avLst/>
          </a:prstGeom>
          <a:noFill/>
          <a:ln w="1270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p>
            <a:endParaRPr lang="en-US"/>
          </a:p>
        </p:txBody>
      </p:sp>
      <p:sp>
        <p:nvSpPr>
          <p:cNvPr id="9" name="Rectangle 2">
            <a:extLst>
              <a:ext uri="{FF2B5EF4-FFF2-40B4-BE49-F238E27FC236}">
                <a16:creationId xmlns:a16="http://schemas.microsoft.com/office/drawing/2014/main" xmlns="" id="{6DCE3C48-BE3D-4DA5-84E2-AAB230BBF4C2}"/>
              </a:ext>
            </a:extLst>
          </p:cNvPr>
          <p:cNvSpPr txBox="1">
            <a:spLocks noChangeArrowheads="1"/>
          </p:cNvSpPr>
          <p:nvPr/>
        </p:nvSpPr>
        <p:spPr>
          <a:xfrm>
            <a:off x="0" y="0"/>
            <a:ext cx="9144000" cy="1221971"/>
          </a:xfrm>
          <a:prstGeom prst="rect">
            <a:avLst/>
          </a:prstGeom>
          <a:blipFill>
            <a:blip r:embed="rId4" cstate="print"/>
            <a:stretch>
              <a:fillRect/>
            </a:stretch>
          </a:blipFill>
        </p:spPr>
        <p:txBody>
          <a:bodyPr vert="horz" anchor="ctr">
            <a:normAutofit/>
          </a:bodyPr>
          <a:lstStyle>
            <a:lvl1pPr algn="l" rtl="0" eaLnBrk="1" latinLnBrk="0" hangingPunct="1">
              <a:spcBef>
                <a:spcPct val="0"/>
              </a:spcBef>
              <a:buNone/>
              <a:defRPr kumimoji="0" sz="4400" kern="1200">
                <a:solidFill>
                  <a:schemeClr val="bg1"/>
                </a:solidFill>
                <a:latin typeface="+mj-lt"/>
                <a:ea typeface="+mj-ea"/>
                <a:cs typeface="+mj-cs"/>
              </a:defRPr>
            </a:lvl1pPr>
          </a:lstStyle>
          <a:p>
            <a:r>
              <a:rPr lang="en-CA" dirty="0">
                <a:effectLst>
                  <a:outerShdw blurRad="38100" dist="38100" dir="2700000" algn="tl">
                    <a:srgbClr val="808080"/>
                  </a:outerShdw>
                </a:effectLst>
              </a:rPr>
              <a:t>Interface Fire Issues</a:t>
            </a:r>
            <a:endParaRPr lang="en-US" dirty="0">
              <a:effectLst>
                <a:outerShdw blurRad="38100" dist="38100" dir="2700000" algn="tl">
                  <a:srgbClr val="808080"/>
                </a:outerShdw>
              </a:effectLst>
            </a:endParaRPr>
          </a:p>
        </p:txBody>
      </p:sp>
      <p:sp>
        <p:nvSpPr>
          <p:cNvPr id="10"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6</a:t>
            </a:fld>
            <a:endParaRPr lang="en-US" dirty="0"/>
          </a:p>
        </p:txBody>
      </p:sp>
    </p:spTree>
    <p:extLst>
      <p:ext uri="{BB962C8B-B14F-4D97-AF65-F5344CB8AC3E}">
        <p14:creationId xmlns:p14="http://schemas.microsoft.com/office/powerpoint/2010/main" val="2733019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6920"/>
                                        </p:tgtEl>
                                        <p:attrNameLst>
                                          <p:attrName>style.visibility</p:attrName>
                                        </p:attrNameLst>
                                      </p:cBhvr>
                                      <p:to>
                                        <p:strVal val="visible"/>
                                      </p:to>
                                    </p:set>
                                    <p:anim calcmode="lin" valueType="num">
                                      <p:cBhvr additive="base">
                                        <p:cTn id="7" dur="500" fill="hold"/>
                                        <p:tgtEl>
                                          <p:spTgt spid="166920"/>
                                        </p:tgtEl>
                                        <p:attrNameLst>
                                          <p:attrName>ppt_x</p:attrName>
                                        </p:attrNameLst>
                                      </p:cBhvr>
                                      <p:tavLst>
                                        <p:tav tm="0">
                                          <p:val>
                                            <p:strVal val="0-#ppt_w/2"/>
                                          </p:val>
                                        </p:tav>
                                        <p:tav tm="100000">
                                          <p:val>
                                            <p:strVal val="#ppt_x"/>
                                          </p:val>
                                        </p:tav>
                                      </p:tavLst>
                                    </p:anim>
                                    <p:anim calcmode="lin" valueType="num">
                                      <p:cBhvr additive="base">
                                        <p:cTn id="8" dur="500" fill="hold"/>
                                        <p:tgtEl>
                                          <p:spTgt spid="1669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6918"/>
                                        </p:tgtEl>
                                        <p:attrNameLst>
                                          <p:attrName>style.visibility</p:attrName>
                                        </p:attrNameLst>
                                      </p:cBhvr>
                                      <p:to>
                                        <p:strVal val="visible"/>
                                      </p:to>
                                    </p:set>
                                    <p:anim calcmode="lin" valueType="num">
                                      <p:cBhvr additive="base">
                                        <p:cTn id="13" dur="500" fill="hold"/>
                                        <p:tgtEl>
                                          <p:spTgt spid="166918"/>
                                        </p:tgtEl>
                                        <p:attrNameLst>
                                          <p:attrName>ppt_x</p:attrName>
                                        </p:attrNameLst>
                                      </p:cBhvr>
                                      <p:tavLst>
                                        <p:tav tm="0">
                                          <p:val>
                                            <p:strVal val="0-#ppt_w/2"/>
                                          </p:val>
                                        </p:tav>
                                        <p:tav tm="100000">
                                          <p:val>
                                            <p:strVal val="#ppt_x"/>
                                          </p:val>
                                        </p:tav>
                                      </p:tavLst>
                                    </p:anim>
                                    <p:anim calcmode="lin" valueType="num">
                                      <p:cBhvr additive="base">
                                        <p:cTn id="14" dur="500" fill="hold"/>
                                        <p:tgtEl>
                                          <p:spTgt spid="16691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66919"/>
                                        </p:tgtEl>
                                        <p:attrNameLst>
                                          <p:attrName>style.visibility</p:attrName>
                                        </p:attrNameLst>
                                      </p:cBhvr>
                                      <p:to>
                                        <p:strVal val="visible"/>
                                      </p:to>
                                    </p:set>
                                    <p:anim calcmode="lin" valueType="num">
                                      <p:cBhvr additive="base">
                                        <p:cTn id="19" dur="500" fill="hold"/>
                                        <p:tgtEl>
                                          <p:spTgt spid="166919"/>
                                        </p:tgtEl>
                                        <p:attrNameLst>
                                          <p:attrName>ppt_x</p:attrName>
                                        </p:attrNameLst>
                                      </p:cBhvr>
                                      <p:tavLst>
                                        <p:tav tm="0">
                                          <p:val>
                                            <p:strVal val="0-#ppt_w/2"/>
                                          </p:val>
                                        </p:tav>
                                        <p:tav tm="100000">
                                          <p:val>
                                            <p:strVal val="#ppt_x"/>
                                          </p:val>
                                        </p:tav>
                                      </p:tavLst>
                                    </p:anim>
                                    <p:anim calcmode="lin" valueType="num">
                                      <p:cBhvr additive="base">
                                        <p:cTn id="20" dur="500" fill="hold"/>
                                        <p:tgtEl>
                                          <p:spTgt spid="1669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Rectangle 3">
            <a:extLst>
              <a:ext uri="{FF2B5EF4-FFF2-40B4-BE49-F238E27FC236}">
                <a16:creationId xmlns:a16="http://schemas.microsoft.com/office/drawing/2014/main" xmlns="" id="{6797B6C8-8799-41E6-9485-C061C5AAB86B}"/>
              </a:ext>
            </a:extLst>
          </p:cNvPr>
          <p:cNvSpPr>
            <a:spLocks noChangeArrowheads="1"/>
          </p:cNvSpPr>
          <p:nvPr/>
        </p:nvSpPr>
        <p:spPr bwMode="auto">
          <a:xfrm>
            <a:off x="3903663" y="2343150"/>
            <a:ext cx="354647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eaLnBrk="0" hangingPunct="0">
              <a:lnSpc>
                <a:spcPct val="130000"/>
              </a:lnSpc>
              <a:spcBef>
                <a:spcPct val="20000"/>
              </a:spcBef>
            </a:pPr>
            <a:endParaRPr lang="en-CA" altLang="en-US" sz="2800" b="1" i="1">
              <a:solidFill>
                <a:srgbClr val="FFFF00"/>
              </a:solidFill>
              <a:latin typeface="Arial" panose="020B0604020202020204" pitchFamily="34" charset="0"/>
              <a:cs typeface="Times New Roman" panose="02020603050405020304" pitchFamily="18" charset="0"/>
            </a:endParaRPr>
          </a:p>
        </p:txBody>
      </p:sp>
      <p:pic>
        <p:nvPicPr>
          <p:cNvPr id="168964" name="Picture 4" descr="C:\My Documents\CD-RW\File  5.1 Interface Graphics\2 PIP CPM intrfc manual graphics\PIP Ch 1 FD photos\Fig 1- 3 intermix-interface sketch jmed.JPG">
            <a:extLst>
              <a:ext uri="{FF2B5EF4-FFF2-40B4-BE49-F238E27FC236}">
                <a16:creationId xmlns:a16="http://schemas.microsoft.com/office/drawing/2014/main" xmlns="" id="{AD044B73-F9A7-4D67-B4A8-DB90AA492100}"/>
              </a:ext>
            </a:extLst>
          </p:cNvPr>
          <p:cNvPicPr>
            <a:picLocks noGrp="1" noChangeAspect="1" noChangeArrowheads="1"/>
          </p:cNvPicPr>
          <p:nvPr>
            <p:ph type="clipArt" sz="half" idx="1"/>
          </p:nvPr>
        </p:nvPicPr>
        <p:blipFill>
          <a:blip r:embed="rId3" cstate="print">
            <a:extLst>
              <a:ext uri="{28A0092B-C50C-407E-A947-70E740481C1C}">
                <a14:useLocalDpi xmlns:a14="http://schemas.microsoft.com/office/drawing/2010/main" val="0"/>
              </a:ext>
            </a:extLst>
          </a:blip>
          <a:srcRect/>
          <a:stretch>
            <a:fillRect/>
          </a:stretch>
        </p:blipFill>
        <p:spPr>
          <a:xfrm>
            <a:off x="498475" y="1905000"/>
            <a:ext cx="2803525" cy="4430713"/>
          </a:xfrm>
          <a:noFill/>
          <a:ln>
            <a:solidFill>
              <a:srgbClr val="FFFF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8965" name="Rectangle 5">
            <a:extLst>
              <a:ext uri="{FF2B5EF4-FFF2-40B4-BE49-F238E27FC236}">
                <a16:creationId xmlns:a16="http://schemas.microsoft.com/office/drawing/2014/main" xmlns="" id="{9B7A725B-4266-4491-99D7-404233014655}"/>
              </a:ext>
            </a:extLst>
          </p:cNvPr>
          <p:cNvSpPr>
            <a:spLocks noGrp="1" noChangeArrowheads="1"/>
          </p:cNvSpPr>
          <p:nvPr>
            <p:ph type="body" sz="half" idx="2"/>
          </p:nvPr>
        </p:nvSpPr>
        <p:spPr>
          <a:xfrm>
            <a:off x="3624263" y="2152650"/>
            <a:ext cx="5181600" cy="1028700"/>
          </a:xfrm>
        </p:spPr>
        <p:txBody>
          <a:bodyPr/>
          <a:lstStyle/>
          <a:p>
            <a:pPr algn="ctr">
              <a:lnSpc>
                <a:spcPct val="90000"/>
              </a:lnSpc>
              <a:buFontTx/>
              <a:buNone/>
            </a:pPr>
            <a:r>
              <a:rPr lang="en-US" altLang="en-US" i="1" dirty="0">
                <a:latin typeface="Arial" panose="020B0604020202020204" pitchFamily="34" charset="0"/>
                <a:cs typeface="Times New Roman" panose="02020603050405020304" pitchFamily="18" charset="0"/>
              </a:rPr>
              <a:t>How does fire threaten the interface?</a:t>
            </a:r>
            <a:endParaRPr lang="en-CA" altLang="en-US" i="1" dirty="0">
              <a:latin typeface="Arial" panose="020B0604020202020204" pitchFamily="34" charset="0"/>
              <a:cs typeface="Times New Roman" panose="02020603050405020304" pitchFamily="18" charset="0"/>
            </a:endParaRPr>
          </a:p>
        </p:txBody>
      </p:sp>
      <p:sp>
        <p:nvSpPr>
          <p:cNvPr id="168966" name="Rectangle 6">
            <a:extLst>
              <a:ext uri="{FF2B5EF4-FFF2-40B4-BE49-F238E27FC236}">
                <a16:creationId xmlns:a16="http://schemas.microsoft.com/office/drawing/2014/main" xmlns="" id="{5274B94C-622B-4511-AD13-AC0CD9CC0DCD}"/>
              </a:ext>
            </a:extLst>
          </p:cNvPr>
          <p:cNvSpPr>
            <a:spLocks noChangeArrowheads="1"/>
          </p:cNvSpPr>
          <p:nvPr/>
        </p:nvSpPr>
        <p:spPr bwMode="auto">
          <a:xfrm>
            <a:off x="3556000" y="3238500"/>
            <a:ext cx="5087938"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eaLnBrk="0" hangingPunct="0">
              <a:spcBef>
                <a:spcPct val="20000"/>
              </a:spcBef>
            </a:pPr>
            <a:endParaRPr lang="en-US" altLang="en-US" sz="3200" b="1" i="1">
              <a:solidFill>
                <a:srgbClr val="FFFF00"/>
              </a:solidFill>
              <a:latin typeface="Arial" panose="020B0604020202020204" pitchFamily="34" charset="0"/>
              <a:cs typeface="Times New Roman" panose="02020603050405020304" pitchFamily="18" charset="0"/>
            </a:endParaRPr>
          </a:p>
          <a:p>
            <a:pPr algn="ctr" eaLnBrk="0" hangingPunct="0">
              <a:spcBef>
                <a:spcPct val="20000"/>
              </a:spcBef>
            </a:pPr>
            <a:r>
              <a:rPr lang="en-US" altLang="en-US" sz="2800" b="1" i="1">
                <a:latin typeface="Arial" panose="020B0604020202020204" pitchFamily="34" charset="0"/>
                <a:cs typeface="Times New Roman" panose="02020603050405020304" pitchFamily="18" charset="0"/>
              </a:rPr>
              <a:t>			Wildland</a:t>
            </a:r>
          </a:p>
          <a:p>
            <a:pPr eaLnBrk="0" hangingPunct="0">
              <a:spcBef>
                <a:spcPct val="20000"/>
              </a:spcBef>
            </a:pPr>
            <a:r>
              <a:rPr lang="en-US" altLang="en-US" sz="2800" b="1" i="1">
                <a:latin typeface="Arial" panose="020B0604020202020204" pitchFamily="34" charset="0"/>
                <a:cs typeface="Times New Roman" panose="02020603050405020304" pitchFamily="18" charset="0"/>
              </a:rPr>
              <a:t>Fire Threat…</a:t>
            </a:r>
          </a:p>
          <a:p>
            <a:pPr algn="ctr" eaLnBrk="0" hangingPunct="0">
              <a:spcBef>
                <a:spcPct val="20000"/>
              </a:spcBef>
            </a:pPr>
            <a:endParaRPr lang="en-US" altLang="en-US" sz="2800" b="1" i="1">
              <a:latin typeface="Arial" panose="020B0604020202020204" pitchFamily="34" charset="0"/>
              <a:cs typeface="Times New Roman" panose="02020603050405020304" pitchFamily="18" charset="0"/>
            </a:endParaRPr>
          </a:p>
          <a:p>
            <a:pPr algn="ctr" eaLnBrk="0" hangingPunct="0">
              <a:spcBef>
                <a:spcPct val="20000"/>
              </a:spcBef>
            </a:pPr>
            <a:r>
              <a:rPr lang="en-US" altLang="en-US" sz="2800" b="1" i="1">
                <a:latin typeface="Arial" panose="020B0604020202020204" pitchFamily="34" charset="0"/>
                <a:cs typeface="Times New Roman" panose="02020603050405020304" pitchFamily="18" charset="0"/>
              </a:rPr>
              <a:t>			Community</a:t>
            </a:r>
            <a:endParaRPr lang="en-CA" altLang="en-US" sz="2800" b="1" i="1">
              <a:latin typeface="Arial" panose="020B0604020202020204" pitchFamily="34" charset="0"/>
              <a:cs typeface="Times New Roman" panose="02020603050405020304" pitchFamily="18" charset="0"/>
            </a:endParaRPr>
          </a:p>
        </p:txBody>
      </p:sp>
      <p:sp>
        <p:nvSpPr>
          <p:cNvPr id="168967" name="Line 7">
            <a:extLst>
              <a:ext uri="{FF2B5EF4-FFF2-40B4-BE49-F238E27FC236}">
                <a16:creationId xmlns:a16="http://schemas.microsoft.com/office/drawing/2014/main" xmlns="" id="{95837793-5234-4BA4-886C-73166591D531}"/>
              </a:ext>
            </a:extLst>
          </p:cNvPr>
          <p:cNvSpPr>
            <a:spLocks noChangeShapeType="1"/>
          </p:cNvSpPr>
          <p:nvPr/>
        </p:nvSpPr>
        <p:spPr bwMode="auto">
          <a:xfrm flipV="1">
            <a:off x="1862138" y="3714750"/>
            <a:ext cx="474662" cy="1504950"/>
          </a:xfrm>
          <a:prstGeom prst="line">
            <a:avLst/>
          </a:prstGeom>
          <a:noFill/>
          <a:ln w="1270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p>
            <a:endParaRPr lang="en-US"/>
          </a:p>
        </p:txBody>
      </p:sp>
      <p:sp>
        <p:nvSpPr>
          <p:cNvPr id="168968" name="Line 8">
            <a:extLst>
              <a:ext uri="{FF2B5EF4-FFF2-40B4-BE49-F238E27FC236}">
                <a16:creationId xmlns:a16="http://schemas.microsoft.com/office/drawing/2014/main" xmlns="" id="{5082B0A3-4297-4A2C-A806-BDF2930694FF}"/>
              </a:ext>
            </a:extLst>
          </p:cNvPr>
          <p:cNvSpPr>
            <a:spLocks noChangeShapeType="1"/>
          </p:cNvSpPr>
          <p:nvPr/>
        </p:nvSpPr>
        <p:spPr bwMode="auto">
          <a:xfrm flipH="1" flipV="1">
            <a:off x="1236663" y="3695700"/>
            <a:ext cx="642937" cy="1581150"/>
          </a:xfrm>
          <a:prstGeom prst="line">
            <a:avLst/>
          </a:prstGeom>
          <a:noFill/>
          <a:ln w="1270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p>
            <a:endParaRPr lang="en-US"/>
          </a:p>
        </p:txBody>
      </p:sp>
      <p:sp>
        <p:nvSpPr>
          <p:cNvPr id="168969" name="Line 9">
            <a:extLst>
              <a:ext uri="{FF2B5EF4-FFF2-40B4-BE49-F238E27FC236}">
                <a16:creationId xmlns:a16="http://schemas.microsoft.com/office/drawing/2014/main" xmlns="" id="{AC56D2EB-0599-449E-9B36-8DC7B1B95449}"/>
              </a:ext>
            </a:extLst>
          </p:cNvPr>
          <p:cNvSpPr>
            <a:spLocks noChangeShapeType="1"/>
          </p:cNvSpPr>
          <p:nvPr/>
        </p:nvSpPr>
        <p:spPr bwMode="auto">
          <a:xfrm flipH="1">
            <a:off x="7281863" y="4343400"/>
            <a:ext cx="0" cy="1085850"/>
          </a:xfrm>
          <a:prstGeom prst="line">
            <a:avLst/>
          </a:prstGeom>
          <a:noFill/>
          <a:ln w="1270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1"/>
                  </a:outerShdw>
                </a:effectLst>
              </a14:hiddenEffects>
            </a:ext>
          </a:extLst>
        </p:spPr>
        <p:txBody>
          <a:bodyPr/>
          <a:lstStyle/>
          <a:p>
            <a:endParaRPr lang="en-US"/>
          </a:p>
        </p:txBody>
      </p:sp>
      <p:sp>
        <p:nvSpPr>
          <p:cNvPr id="10" name="Rectangle 2">
            <a:extLst>
              <a:ext uri="{FF2B5EF4-FFF2-40B4-BE49-F238E27FC236}">
                <a16:creationId xmlns:a16="http://schemas.microsoft.com/office/drawing/2014/main" xmlns="" id="{9D7D3081-04D0-4E2B-8101-549DC5480940}"/>
              </a:ext>
            </a:extLst>
          </p:cNvPr>
          <p:cNvSpPr txBox="1">
            <a:spLocks noChangeArrowheads="1"/>
          </p:cNvSpPr>
          <p:nvPr/>
        </p:nvSpPr>
        <p:spPr>
          <a:xfrm>
            <a:off x="0" y="0"/>
            <a:ext cx="9144000" cy="1221971"/>
          </a:xfrm>
          <a:prstGeom prst="rect">
            <a:avLst/>
          </a:prstGeom>
          <a:blipFill>
            <a:blip r:embed="rId4" cstate="print"/>
            <a:stretch>
              <a:fillRect/>
            </a:stretch>
          </a:blipFill>
        </p:spPr>
        <p:txBody>
          <a:bodyPr vert="horz" anchor="ctr">
            <a:normAutofit/>
          </a:bodyPr>
          <a:lstStyle>
            <a:lvl1pPr algn="l" rtl="0" eaLnBrk="1" latinLnBrk="0" hangingPunct="1">
              <a:spcBef>
                <a:spcPct val="0"/>
              </a:spcBef>
              <a:buNone/>
              <a:defRPr kumimoji="0" sz="4400" kern="1200">
                <a:solidFill>
                  <a:schemeClr val="bg1"/>
                </a:solidFill>
                <a:latin typeface="+mj-lt"/>
                <a:ea typeface="+mj-ea"/>
                <a:cs typeface="+mj-cs"/>
              </a:defRPr>
            </a:lvl1pPr>
          </a:lstStyle>
          <a:p>
            <a:r>
              <a:rPr lang="en-CA" dirty="0">
                <a:effectLst>
                  <a:outerShdw blurRad="38100" dist="38100" dir="2700000" algn="tl">
                    <a:srgbClr val="808080"/>
                  </a:outerShdw>
                </a:effectLst>
              </a:rPr>
              <a:t>Interface Fire Issues</a:t>
            </a:r>
            <a:endParaRPr lang="en-US" dirty="0">
              <a:effectLst>
                <a:outerShdw blurRad="38100" dist="38100" dir="2700000" algn="tl">
                  <a:srgbClr val="808080"/>
                </a:outerShdw>
              </a:effectLst>
            </a:endParaRPr>
          </a:p>
        </p:txBody>
      </p:sp>
      <p:sp>
        <p:nvSpPr>
          <p:cNvPr id="11"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7</a:t>
            </a:fld>
            <a:endParaRPr lang="en-US" dirty="0"/>
          </a:p>
        </p:txBody>
      </p:sp>
    </p:spTree>
    <p:extLst>
      <p:ext uri="{BB962C8B-B14F-4D97-AF65-F5344CB8AC3E}">
        <p14:creationId xmlns:p14="http://schemas.microsoft.com/office/powerpoint/2010/main" val="14446632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68969"/>
                                        </p:tgtEl>
                                        <p:attrNameLst>
                                          <p:attrName>style.visibility</p:attrName>
                                        </p:attrNameLst>
                                      </p:cBhvr>
                                      <p:to>
                                        <p:strVal val="visible"/>
                                      </p:to>
                                    </p:set>
                                    <p:anim calcmode="lin" valueType="num">
                                      <p:cBhvr additive="base">
                                        <p:cTn id="7" dur="500" fill="hold"/>
                                        <p:tgtEl>
                                          <p:spTgt spid="168969"/>
                                        </p:tgtEl>
                                        <p:attrNameLst>
                                          <p:attrName>ppt_x</p:attrName>
                                        </p:attrNameLst>
                                      </p:cBhvr>
                                      <p:tavLst>
                                        <p:tav tm="0">
                                          <p:val>
                                            <p:strVal val="0-#ppt_w/2"/>
                                          </p:val>
                                        </p:tav>
                                        <p:tav tm="100000">
                                          <p:val>
                                            <p:strVal val="#ppt_x"/>
                                          </p:val>
                                        </p:tav>
                                      </p:tavLst>
                                    </p:anim>
                                    <p:anim calcmode="lin" valueType="num">
                                      <p:cBhvr additive="base">
                                        <p:cTn id="8" dur="500" fill="hold"/>
                                        <p:tgtEl>
                                          <p:spTgt spid="16896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8967"/>
                                        </p:tgtEl>
                                        <p:attrNameLst>
                                          <p:attrName>style.visibility</p:attrName>
                                        </p:attrNameLst>
                                      </p:cBhvr>
                                      <p:to>
                                        <p:strVal val="visible"/>
                                      </p:to>
                                    </p:set>
                                    <p:anim calcmode="lin" valueType="num">
                                      <p:cBhvr additive="base">
                                        <p:cTn id="13" dur="500" fill="hold"/>
                                        <p:tgtEl>
                                          <p:spTgt spid="168967"/>
                                        </p:tgtEl>
                                        <p:attrNameLst>
                                          <p:attrName>ppt_x</p:attrName>
                                        </p:attrNameLst>
                                      </p:cBhvr>
                                      <p:tavLst>
                                        <p:tav tm="0">
                                          <p:val>
                                            <p:strVal val="0-#ppt_w/2"/>
                                          </p:val>
                                        </p:tav>
                                        <p:tav tm="100000">
                                          <p:val>
                                            <p:strVal val="#ppt_x"/>
                                          </p:val>
                                        </p:tav>
                                      </p:tavLst>
                                    </p:anim>
                                    <p:anim calcmode="lin" valueType="num">
                                      <p:cBhvr additive="base">
                                        <p:cTn id="14" dur="500" fill="hold"/>
                                        <p:tgtEl>
                                          <p:spTgt spid="16896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68968"/>
                                        </p:tgtEl>
                                        <p:attrNameLst>
                                          <p:attrName>style.visibility</p:attrName>
                                        </p:attrNameLst>
                                      </p:cBhvr>
                                      <p:to>
                                        <p:strVal val="visible"/>
                                      </p:to>
                                    </p:set>
                                    <p:anim calcmode="lin" valueType="num">
                                      <p:cBhvr additive="base">
                                        <p:cTn id="19" dur="500" fill="hold"/>
                                        <p:tgtEl>
                                          <p:spTgt spid="168968"/>
                                        </p:tgtEl>
                                        <p:attrNameLst>
                                          <p:attrName>ppt_x</p:attrName>
                                        </p:attrNameLst>
                                      </p:cBhvr>
                                      <p:tavLst>
                                        <p:tav tm="0">
                                          <p:val>
                                            <p:strVal val="0-#ppt_w/2"/>
                                          </p:val>
                                        </p:tav>
                                        <p:tav tm="100000">
                                          <p:val>
                                            <p:strVal val="#ppt_x"/>
                                          </p:val>
                                        </p:tav>
                                      </p:tavLst>
                                    </p:anim>
                                    <p:anim calcmode="lin" valueType="num">
                                      <p:cBhvr additive="base">
                                        <p:cTn id="20" dur="500" fill="hold"/>
                                        <p:tgtEl>
                                          <p:spTgt spid="1689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Administration\Photo library\Summer 2007 Photo Library\All Filed Photos\DIA005 MOE Spotting_small.jpg"/>
          <p:cNvPicPr>
            <a:picLocks noGrp="1" noChangeAspect="1" noChangeArrowheads="1"/>
          </p:cNvPicPr>
          <p:nvPr>
            <p:ph idx="1"/>
          </p:nvPr>
        </p:nvPicPr>
        <p:blipFill>
          <a:blip r:embed="rId3" cstate="print"/>
          <a:srcRect b="2288"/>
          <a:stretch>
            <a:fillRect/>
          </a:stretch>
        </p:blipFill>
        <p:spPr bwMode="auto">
          <a:xfrm>
            <a:off x="685800" y="1524000"/>
            <a:ext cx="7848600" cy="5181600"/>
          </a:xfrm>
          <a:prstGeom prst="rect">
            <a:avLst/>
          </a:prstGeom>
          <a:noFill/>
          <a:ln>
            <a:solidFill>
              <a:schemeClr val="tx1"/>
            </a:solidFill>
          </a:ln>
        </p:spPr>
      </p:pic>
      <p:sp>
        <p:nvSpPr>
          <p:cNvPr id="6" name="Rectangle 2"/>
          <p:cNvSpPr>
            <a:spLocks noGrp="1" noChangeArrowheads="1"/>
          </p:cNvSpPr>
          <p:nvPr>
            <p:ph type="title"/>
          </p:nvPr>
        </p:nvSpPr>
        <p:spPr>
          <a:xfrm>
            <a:off x="0" y="-1"/>
            <a:ext cx="9143999" cy="1191237"/>
          </a:xfrm>
        </p:spPr>
        <p:txBody>
          <a:bodyPr>
            <a:noAutofit/>
          </a:bodyPr>
          <a:lstStyle/>
          <a:p>
            <a:r>
              <a:rPr lang="en-US" sz="4000"/>
              <a:t>Fuel Treatments</a:t>
            </a:r>
            <a:br>
              <a:rPr lang="en-US" sz="4000"/>
            </a:br>
            <a:r>
              <a:rPr lang="en-US" sz="4000"/>
              <a:t>Do </a:t>
            </a:r>
            <a:r>
              <a:rPr lang="en-US" sz="4000" dirty="0"/>
              <a:t>Not Address Long Distance Spotting</a:t>
            </a:r>
            <a:endParaRPr lang="en-US" sz="4000" dirty="0">
              <a:solidFill>
                <a:srgbClr val="FFFF99"/>
              </a:solidFill>
              <a:effectLst>
                <a:outerShdw blurRad="38100" dist="38100" dir="2700000" algn="tl">
                  <a:srgbClr val="808080"/>
                </a:outerShdw>
              </a:effectLst>
            </a:endParaRPr>
          </a:p>
        </p:txBody>
      </p:sp>
      <p:sp>
        <p:nvSpPr>
          <p:cNvPr id="4"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8</a:t>
            </a:fld>
            <a:endParaRPr lang="en-US" dirty="0"/>
          </a:p>
        </p:txBody>
      </p:sp>
    </p:spTree>
    <p:extLst>
      <p:ext uri="{BB962C8B-B14F-4D97-AF65-F5344CB8AC3E}">
        <p14:creationId xmlns:p14="http://schemas.microsoft.com/office/powerpoint/2010/main" val="2800773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891E8B-81BE-4E69-9740-67FFC7BA4D45}"/>
              </a:ext>
            </a:extLst>
          </p:cNvPr>
          <p:cNvSpPr>
            <a:spLocks noGrp="1"/>
          </p:cNvSpPr>
          <p:nvPr>
            <p:ph type="title"/>
          </p:nvPr>
        </p:nvSpPr>
        <p:spPr/>
        <p:txBody>
          <a:bodyPr>
            <a:normAutofit fontScale="90000"/>
          </a:bodyPr>
          <a:lstStyle/>
          <a:p>
            <a:r>
              <a:rPr lang="en-US" dirty="0"/>
              <a:t>Fuel Management Prescription strategies</a:t>
            </a:r>
          </a:p>
        </p:txBody>
      </p:sp>
      <p:sp>
        <p:nvSpPr>
          <p:cNvPr id="4" name="Content Placeholder 3">
            <a:extLst>
              <a:ext uri="{FF2B5EF4-FFF2-40B4-BE49-F238E27FC236}">
                <a16:creationId xmlns:a16="http://schemas.microsoft.com/office/drawing/2014/main" xmlns="" id="{28060FC6-1C4F-4024-AD89-B24340683D98}"/>
              </a:ext>
            </a:extLst>
          </p:cNvPr>
          <p:cNvSpPr>
            <a:spLocks noGrp="1"/>
          </p:cNvSpPr>
          <p:nvPr>
            <p:ph sz="quarter" idx="1"/>
          </p:nvPr>
        </p:nvSpPr>
        <p:spPr/>
        <p:txBody>
          <a:bodyPr/>
          <a:lstStyle/>
          <a:p>
            <a:r>
              <a:rPr lang="en-US" dirty="0"/>
              <a:t>The prescription generally applies the following forestry activities to reduce wildfire hazard:</a:t>
            </a:r>
          </a:p>
          <a:p>
            <a:pPr lvl="1"/>
            <a:r>
              <a:rPr lang="en-US" dirty="0"/>
              <a:t>Tree crown separation (tree thinning),</a:t>
            </a:r>
          </a:p>
          <a:p>
            <a:pPr lvl="1"/>
            <a:r>
              <a:rPr lang="en-US" dirty="0"/>
              <a:t>Reduction of ladder fuels (tree pruning and tree thinning),</a:t>
            </a:r>
          </a:p>
          <a:p>
            <a:pPr lvl="1"/>
            <a:r>
              <a:rPr lang="en-US" dirty="0"/>
              <a:t>Reduction of large, medium and fine fuels,</a:t>
            </a:r>
          </a:p>
          <a:p>
            <a:pPr lvl="1"/>
            <a:r>
              <a:rPr lang="en-US" dirty="0"/>
              <a:t>Retention of tree species with lower flammability (deciduous), and</a:t>
            </a:r>
          </a:p>
          <a:p>
            <a:pPr lvl="1"/>
            <a:r>
              <a:rPr lang="en-US" dirty="0"/>
              <a:t>Removal of danger and unhealthy trees.</a:t>
            </a:r>
          </a:p>
        </p:txBody>
      </p:sp>
      <p:sp>
        <p:nvSpPr>
          <p:cNvPr id="5" name="Slide Number Placeholder 2"/>
          <p:cNvSpPr>
            <a:spLocks noGrp="1"/>
          </p:cNvSpPr>
          <p:nvPr>
            <p:ph type="sldNum" sz="quarter" idx="12"/>
          </p:nvPr>
        </p:nvSpPr>
        <p:spPr>
          <a:xfrm>
            <a:off x="0" y="1272222"/>
            <a:ext cx="533400" cy="244476"/>
          </a:xfrm>
        </p:spPr>
        <p:txBody>
          <a:bodyPr>
            <a:normAutofit fontScale="85000" lnSpcReduction="20000"/>
          </a:bodyPr>
          <a:lstStyle/>
          <a:p>
            <a:fld id="{63AF2AF7-5D69-4947-9730-35A2064ADD12}" type="slidenum">
              <a:rPr lang="en-US" smtClean="0"/>
              <a:pPr/>
              <a:t>9</a:t>
            </a:fld>
            <a:endParaRPr lang="en-US" dirty="0"/>
          </a:p>
        </p:txBody>
      </p:sp>
    </p:spTree>
    <p:extLst>
      <p:ext uri="{BB962C8B-B14F-4D97-AF65-F5344CB8AC3E}">
        <p14:creationId xmlns:p14="http://schemas.microsoft.com/office/powerpoint/2010/main" val="92740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xmlns="" id="{3C55EA06-36B0-4979-984D-F469834CB478}"/>
              </a:ext>
            </a:extLst>
          </p:cNvPr>
          <p:cNvSpPr>
            <a:spLocks noGrp="1" noChangeArrowheads="1"/>
          </p:cNvSpPr>
          <p:nvPr>
            <p:ph type="title"/>
          </p:nvPr>
        </p:nvSpPr>
        <p:spPr/>
        <p:txBody>
          <a:bodyPr/>
          <a:lstStyle/>
          <a:p>
            <a:pPr eaLnBrk="1" hangingPunct="1">
              <a:defRPr/>
            </a:pPr>
            <a:r>
              <a:rPr lang="en-CA" dirty="0"/>
              <a:t>Vegetation management</a:t>
            </a:r>
          </a:p>
        </p:txBody>
      </p:sp>
      <p:pic>
        <p:nvPicPr>
          <p:cNvPr id="10243" name="Picture 3" descr="PSP Fire Hazard Reduction for Display">
            <a:extLst>
              <a:ext uri="{FF2B5EF4-FFF2-40B4-BE49-F238E27FC236}">
                <a16:creationId xmlns:a16="http://schemas.microsoft.com/office/drawing/2014/main" xmlns="" id="{88034ECA-32E7-4CFF-A727-F0B3390089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95400" y="1600200"/>
            <a:ext cx="6947198" cy="4572000"/>
          </a:xfrm>
          <a:noFill/>
          <a:extLst>
            <a:ext uri="{909E8E84-426E-40DD-AFC4-6F175D3DCCD1}">
              <a14:hiddenFill xmlns:a14="http://schemas.microsoft.com/office/drawing/2010/main">
                <a:solidFill>
                  <a:srgbClr val="FFFFFF"/>
                </a:solidFill>
              </a14:hiddenFill>
            </a:ext>
          </a:extLst>
        </p:spPr>
      </p:pic>
      <p:sp>
        <p:nvSpPr>
          <p:cNvPr id="4" name="Slide Number Placeholder 2"/>
          <p:cNvSpPr>
            <a:spLocks noGrp="1"/>
          </p:cNvSpPr>
          <p:nvPr>
            <p:ph type="sldNum" sz="quarter" idx="12"/>
          </p:nvPr>
        </p:nvSpPr>
        <p:spPr>
          <a:xfrm>
            <a:off x="0" y="1266435"/>
            <a:ext cx="533400" cy="244476"/>
          </a:xfrm>
        </p:spPr>
        <p:txBody>
          <a:bodyPr>
            <a:normAutofit fontScale="85000" lnSpcReduction="20000"/>
          </a:bodyPr>
          <a:lstStyle/>
          <a:p>
            <a:fld id="{63AF2AF7-5D69-4947-9730-35A2064ADD12}" type="slidenum">
              <a:rPr lang="en-US" smtClean="0"/>
              <a:pPr/>
              <a:t>10</a:t>
            </a:fld>
            <a:endParaRPr lang="en-US" dirty="0"/>
          </a:p>
        </p:txBody>
      </p:sp>
    </p:spTree>
    <p:extLst>
      <p:ext uri="{BB962C8B-B14F-4D97-AF65-F5344CB8AC3E}">
        <p14:creationId xmlns:p14="http://schemas.microsoft.com/office/powerpoint/2010/main" val="12959163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C6873C-AF12-40DF-B25F-BDF58880AA28}"/>
              </a:ext>
            </a:extLst>
          </p:cNvPr>
          <p:cNvSpPr>
            <a:spLocks noGrp="1"/>
          </p:cNvSpPr>
          <p:nvPr>
            <p:ph type="title"/>
          </p:nvPr>
        </p:nvSpPr>
        <p:spPr/>
        <p:txBody>
          <a:bodyPr/>
          <a:lstStyle/>
          <a:p>
            <a:r>
              <a:rPr lang="en-US" dirty="0"/>
              <a:t>Operation Fuel Treatment Planning</a:t>
            </a:r>
          </a:p>
        </p:txBody>
      </p:sp>
      <p:sp>
        <p:nvSpPr>
          <p:cNvPr id="4" name="Content Placeholder 3">
            <a:extLst>
              <a:ext uri="{FF2B5EF4-FFF2-40B4-BE49-F238E27FC236}">
                <a16:creationId xmlns:a16="http://schemas.microsoft.com/office/drawing/2014/main" xmlns="" id="{A4D1E17E-FDB2-4D5D-A871-05224287511B}"/>
              </a:ext>
            </a:extLst>
          </p:cNvPr>
          <p:cNvSpPr>
            <a:spLocks noGrp="1"/>
          </p:cNvSpPr>
          <p:nvPr>
            <p:ph sz="quarter" idx="1"/>
          </p:nvPr>
        </p:nvSpPr>
        <p:spPr/>
        <p:txBody>
          <a:bodyPr/>
          <a:lstStyle/>
          <a:p>
            <a:r>
              <a:rPr lang="en-US" dirty="0"/>
              <a:t>Prioritization and selection of treatment units for implementation, </a:t>
            </a:r>
          </a:p>
          <a:p>
            <a:r>
              <a:rPr lang="en-US" dirty="0"/>
              <a:t>Budgeting of costs of specific activities per hectare that are prescribed within the FMP,</a:t>
            </a:r>
          </a:p>
          <a:p>
            <a:pPr lvl="2"/>
            <a:r>
              <a:rPr lang="en-US" dirty="0"/>
              <a:t>Methods for cost reduction may include: pile burning, merchantable timber sales, competitive tender process.</a:t>
            </a:r>
          </a:p>
          <a:p>
            <a:r>
              <a:rPr lang="en-US" dirty="0"/>
              <a:t>Application and approval by FESBC,</a:t>
            </a:r>
          </a:p>
          <a:p>
            <a:r>
              <a:rPr lang="en-US" dirty="0"/>
              <a:t>Public engagement before implementation.</a:t>
            </a:r>
          </a:p>
        </p:txBody>
      </p:sp>
      <p:sp>
        <p:nvSpPr>
          <p:cNvPr id="5" name="Slide Number Placeholder 2"/>
          <p:cNvSpPr>
            <a:spLocks noGrp="1"/>
          </p:cNvSpPr>
          <p:nvPr>
            <p:ph type="sldNum" sz="quarter" idx="12"/>
          </p:nvPr>
        </p:nvSpPr>
        <p:spPr>
          <a:xfrm>
            <a:off x="0" y="1260648"/>
            <a:ext cx="533400" cy="244476"/>
          </a:xfrm>
        </p:spPr>
        <p:txBody>
          <a:bodyPr>
            <a:normAutofit fontScale="85000" lnSpcReduction="20000"/>
          </a:bodyPr>
          <a:lstStyle/>
          <a:p>
            <a:fld id="{63AF2AF7-5D69-4947-9730-35A2064ADD12}" type="slidenum">
              <a:rPr lang="en-US" smtClean="0"/>
              <a:pPr/>
              <a:t>11</a:t>
            </a:fld>
            <a:endParaRPr lang="en-US" dirty="0"/>
          </a:p>
        </p:txBody>
      </p:sp>
    </p:spTree>
    <p:extLst>
      <p:ext uri="{BB962C8B-B14F-4D97-AF65-F5344CB8AC3E}">
        <p14:creationId xmlns:p14="http://schemas.microsoft.com/office/powerpoint/2010/main" val="3659246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12</a:t>
            </a:fld>
            <a:endParaRPr lang="en-US" dirty="0"/>
          </a:p>
        </p:txBody>
      </p:sp>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64419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38595"/>
          </a:xfrm>
          <a:blipFill>
            <a:blip r:embed="rId2" cstate="print"/>
            <a:stretch>
              <a:fillRect/>
            </a:stretch>
          </a:blipFill>
        </p:spPr>
        <p:txBody>
          <a:bodyPr/>
          <a:lstStyle/>
          <a:p>
            <a:r>
              <a:rPr lang="en-US" dirty="0"/>
              <a:t>Analysis of Other Values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13</a:t>
            </a:fld>
            <a:endParaRPr lang="en-US" dirty="0"/>
          </a:p>
        </p:txBody>
      </p:sp>
      <p:sp>
        <p:nvSpPr>
          <p:cNvPr id="4" name="Content Placeholder 3"/>
          <p:cNvSpPr>
            <a:spLocks noGrp="1"/>
          </p:cNvSpPr>
          <p:nvPr>
            <p:ph sz="quarter" idx="1"/>
          </p:nvPr>
        </p:nvSpPr>
        <p:spPr>
          <a:xfrm>
            <a:off x="587229" y="1895912"/>
            <a:ext cx="7977931" cy="4446164"/>
          </a:xfrm>
        </p:spPr>
        <p:txBody>
          <a:bodyPr>
            <a:normAutofit lnSpcReduction="10000"/>
          </a:bodyPr>
          <a:lstStyle/>
          <a:p>
            <a:r>
              <a:rPr lang="en-US" dirty="0"/>
              <a:t>The constraints analysis revealed several key considerations:</a:t>
            </a:r>
          </a:p>
          <a:p>
            <a:pPr marL="0" indent="0">
              <a:buNone/>
            </a:pPr>
            <a:endParaRPr lang="en-US" sz="800" dirty="0"/>
          </a:p>
          <a:p>
            <a:pPr lvl="1"/>
            <a:r>
              <a:rPr lang="en-US" sz="2300" b="1" dirty="0"/>
              <a:t>Forest Management for Mule deer winter range (MDWR)</a:t>
            </a:r>
          </a:p>
          <a:p>
            <a:pPr lvl="2"/>
            <a:r>
              <a:rPr lang="en-US" dirty="0"/>
              <a:t>Specifically related to basal area (BA) requirements for residual stands (≥12.5 cm dbh and ≥37.5 cm dbh)</a:t>
            </a:r>
          </a:p>
          <a:p>
            <a:pPr lvl="1"/>
            <a:r>
              <a:rPr lang="en-US" sz="2300" b="1" dirty="0"/>
              <a:t>Management of existing recreational trails</a:t>
            </a:r>
          </a:p>
          <a:p>
            <a:pPr lvl="1"/>
            <a:r>
              <a:rPr lang="en-US" sz="2300" b="1" dirty="0"/>
              <a:t>Old Growth Management Areas (OGMAs)</a:t>
            </a:r>
          </a:p>
          <a:p>
            <a:pPr lvl="1"/>
            <a:r>
              <a:rPr lang="en-US" sz="2300" b="1" dirty="0"/>
              <a:t>Species at risk: </a:t>
            </a:r>
            <a:r>
              <a:rPr lang="en-US" sz="2300" dirty="0"/>
              <a:t>Blue listed Bobolink</a:t>
            </a:r>
          </a:p>
          <a:p>
            <a:pPr lvl="1"/>
            <a:r>
              <a:rPr lang="en-US" sz="2300" b="1" dirty="0"/>
              <a:t>Range tenures and Trapline licenses</a:t>
            </a:r>
          </a:p>
          <a:p>
            <a:pPr lvl="1"/>
            <a:r>
              <a:rPr lang="en-US" sz="2300" b="1" dirty="0"/>
              <a:t>Archeological resources and cultural heritage</a:t>
            </a:r>
          </a:p>
          <a:p>
            <a:pPr lvl="1"/>
            <a:endParaRPr lang="en-US" dirty="0"/>
          </a:p>
        </p:txBody>
      </p:sp>
      <p:grpSp>
        <p:nvGrpSpPr>
          <p:cNvPr id="6" name="Group 5"/>
          <p:cNvGrpSpPr/>
          <p:nvPr/>
        </p:nvGrpSpPr>
        <p:grpSpPr>
          <a:xfrm>
            <a:off x="630556" y="1238250"/>
            <a:ext cx="4157090" cy="307777"/>
            <a:chOff x="630556" y="1238250"/>
            <a:chExt cx="4157090" cy="307777"/>
          </a:xfrm>
        </p:grpSpPr>
        <p:sp>
          <p:nvSpPr>
            <p:cNvPr id="7" name="TextBox 6"/>
            <p:cNvSpPr txBox="1"/>
            <p:nvPr/>
          </p:nvSpPr>
          <p:spPr>
            <a:xfrm>
              <a:off x="853821" y="1238250"/>
              <a:ext cx="3933825"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B.A. Blackwell &amp; Associates Ltd.</a:t>
              </a:r>
            </a:p>
          </p:txBody>
        </p:sp>
        <p:pic>
          <p:nvPicPr>
            <p:cNvPr id="8"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grpSp>
    </p:spTree>
    <p:extLst>
      <p:ext uri="{BB962C8B-B14F-4D97-AF65-F5344CB8AC3E}">
        <p14:creationId xmlns:p14="http://schemas.microsoft.com/office/powerpoint/2010/main" val="3819654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Forest Management Objectives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14</a:t>
            </a:fld>
            <a:endParaRPr lang="en-US" dirty="0"/>
          </a:p>
        </p:txBody>
      </p:sp>
      <p:sp>
        <p:nvSpPr>
          <p:cNvPr id="4" name="Content Placeholder 3"/>
          <p:cNvSpPr>
            <a:spLocks noGrp="1"/>
          </p:cNvSpPr>
          <p:nvPr>
            <p:ph sz="quarter" idx="1"/>
          </p:nvPr>
        </p:nvSpPr>
        <p:spPr>
          <a:xfrm>
            <a:off x="583715" y="1885950"/>
            <a:ext cx="7986320" cy="4516096"/>
          </a:xfrm>
        </p:spPr>
        <p:txBody>
          <a:bodyPr>
            <a:normAutofit fontScale="77500" lnSpcReduction="20000"/>
          </a:bodyPr>
          <a:lstStyle/>
          <a:p>
            <a:pPr marL="514350" indent="-514350">
              <a:buAutoNum type="arabicParenR"/>
            </a:pPr>
            <a:r>
              <a:rPr lang="en-US" dirty="0"/>
              <a:t>WUI Threat Reduction (high to moderate)</a:t>
            </a:r>
          </a:p>
          <a:p>
            <a:pPr marL="834390" lvl="1" indent="-514350"/>
            <a:r>
              <a:rPr lang="en-US" sz="2000" dirty="0"/>
              <a:t>Thinning-from-below to attain a target residual stem count of 400 stems per hectare (sph). This approach will ensure crown separation, increase in height to live crown and a reduction in surface fuels. Protection of residential homes takes precedence here.</a:t>
            </a:r>
          </a:p>
          <a:p>
            <a:pPr marL="320040" lvl="1" indent="0">
              <a:buNone/>
            </a:pPr>
            <a:endParaRPr lang="en-US" sz="1400" dirty="0"/>
          </a:p>
          <a:p>
            <a:pPr marL="514350" indent="-514350">
              <a:buAutoNum type="arabicParenR"/>
            </a:pPr>
            <a:r>
              <a:rPr lang="en-US" dirty="0"/>
              <a:t>Mule Deer Habitat Restoration</a:t>
            </a:r>
          </a:p>
          <a:p>
            <a:pPr marL="834390" lvl="1" indent="-514350"/>
            <a:r>
              <a:rPr lang="en-US" sz="2000" dirty="0"/>
              <a:t>Target residual stem count (600 sph) was derived using considerations for BA requirements as dictated by the </a:t>
            </a:r>
            <a:r>
              <a:rPr lang="en-US" sz="2000" i="1" dirty="0"/>
              <a:t>Government Actions Regulation </a:t>
            </a:r>
            <a:r>
              <a:rPr lang="en-US" sz="2000" dirty="0"/>
              <a:t>(GAR) order and its corresponding General Wildlife Measures (GWMs). A thorough review of current literature and guideline documents regarding MDWR management was undertaken. </a:t>
            </a:r>
          </a:p>
          <a:p>
            <a:pPr marL="320040" lvl="1" indent="0">
              <a:buNone/>
            </a:pPr>
            <a:endParaRPr lang="en-US" sz="1300" dirty="0"/>
          </a:p>
          <a:p>
            <a:pPr marL="514350" indent="-514350">
              <a:buAutoNum type="arabicParenR"/>
            </a:pPr>
            <a:r>
              <a:rPr lang="en-US" dirty="0"/>
              <a:t>Primary Fuel Break</a:t>
            </a:r>
            <a:endParaRPr lang="en-US" sz="2600" dirty="0"/>
          </a:p>
          <a:p>
            <a:pPr marL="834390" lvl="1" indent="-514350"/>
            <a:r>
              <a:rPr lang="en-US" sz="2200" dirty="0"/>
              <a:t>The fundamental goal of this objective is to confine potential fires to the ground level and abstain them from crowning. Although a minimum of 100 m is required for a primary fuel break, a width of 300 m is recommended/more desirable. In this case, a vertical separation of the demonstration units is recommended within the primary fuel break (i.e., north to south).</a:t>
            </a:r>
            <a:endParaRPr lang="en-US" sz="1300" dirty="0"/>
          </a:p>
          <a:p>
            <a:pPr marL="514350" indent="-514350">
              <a:buAutoNum type="arabicParenR"/>
            </a:pPr>
            <a:endParaRPr lang="en-US" dirty="0"/>
          </a:p>
          <a:p>
            <a:pPr marL="514350" indent="-514350">
              <a:buAutoNum type="arabicParenR"/>
            </a:pPr>
            <a:endParaRPr lang="en-US" dirty="0"/>
          </a:p>
        </p:txBody>
      </p:sp>
      <p:grpSp>
        <p:nvGrpSpPr>
          <p:cNvPr id="5" name="Group 4"/>
          <p:cNvGrpSpPr/>
          <p:nvPr/>
        </p:nvGrpSpPr>
        <p:grpSpPr>
          <a:xfrm>
            <a:off x="630556" y="1238250"/>
            <a:ext cx="4157090" cy="307777"/>
            <a:chOff x="630556" y="1238250"/>
            <a:chExt cx="4157090" cy="307777"/>
          </a:xfrm>
        </p:grpSpPr>
        <p:sp>
          <p:nvSpPr>
            <p:cNvPr id="6" name="TextBox 5"/>
            <p:cNvSpPr txBox="1"/>
            <p:nvPr/>
          </p:nvSpPr>
          <p:spPr>
            <a:xfrm>
              <a:off x="853821" y="1238250"/>
              <a:ext cx="3933825" cy="307777"/>
            </a:xfrm>
            <a:prstGeom prst="rect">
              <a:avLst/>
            </a:prstGeom>
            <a:noFill/>
          </p:spPr>
          <p:txBody>
            <a:bodyPr wrap="square" rtlCol="0">
              <a:spAutoFit/>
            </a:bodyPr>
            <a:lstStyle/>
            <a:p>
              <a:r>
                <a:rPr lang="en-US" sz="14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spTree>
    <p:extLst>
      <p:ext uri="{BB962C8B-B14F-4D97-AF65-F5344CB8AC3E}">
        <p14:creationId xmlns:p14="http://schemas.microsoft.com/office/powerpoint/2010/main" val="4119256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grpSp>
        <p:nvGrpSpPr>
          <p:cNvPr id="10" name="Group 9"/>
          <p:cNvGrpSpPr/>
          <p:nvPr/>
        </p:nvGrpSpPr>
        <p:grpSpPr>
          <a:xfrm>
            <a:off x="3200749" y="1112502"/>
            <a:ext cx="679509" cy="1266738"/>
            <a:chOff x="3162649" y="436227"/>
            <a:chExt cx="679509" cy="1266738"/>
          </a:xfrm>
        </p:grpSpPr>
        <p:cxnSp>
          <p:nvCxnSpPr>
            <p:cNvPr id="5" name="Straight Arrow Connector 4"/>
            <p:cNvCxnSpPr>
              <a:cxnSpLocks/>
            </p:cNvCxnSpPr>
            <p:nvPr/>
          </p:nvCxnSpPr>
          <p:spPr>
            <a:xfrm flipH="1">
              <a:off x="3271706" y="855677"/>
              <a:ext cx="209725" cy="84728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162649" y="436227"/>
              <a:ext cx="679509" cy="369332"/>
            </a:xfrm>
            <a:prstGeom prst="rect">
              <a:avLst/>
            </a:prstGeom>
            <a:noFill/>
            <a:ln>
              <a:solidFill>
                <a:srgbClr val="00B050"/>
              </a:solidFill>
            </a:ln>
          </p:spPr>
          <p:txBody>
            <a:bodyPr wrap="square" rtlCol="0">
              <a:spAutoFit/>
            </a:bodyPr>
            <a:lstStyle/>
            <a:p>
              <a:r>
                <a:rPr lang="en-US" dirty="0"/>
                <a:t>WUI</a:t>
              </a:r>
            </a:p>
          </p:txBody>
        </p:sp>
      </p:grpSp>
      <p:grpSp>
        <p:nvGrpSpPr>
          <p:cNvPr id="11" name="Group 10"/>
          <p:cNvGrpSpPr/>
          <p:nvPr/>
        </p:nvGrpSpPr>
        <p:grpSpPr>
          <a:xfrm>
            <a:off x="460610" y="3765259"/>
            <a:ext cx="2952923" cy="1554277"/>
            <a:chOff x="1197444" y="1012271"/>
            <a:chExt cx="2952923" cy="1554277"/>
          </a:xfrm>
        </p:grpSpPr>
        <p:cxnSp>
          <p:nvCxnSpPr>
            <p:cNvPr id="12" name="Straight Arrow Connector 11"/>
            <p:cNvCxnSpPr>
              <a:cxnSpLocks/>
            </p:cNvCxnSpPr>
            <p:nvPr/>
          </p:nvCxnSpPr>
          <p:spPr>
            <a:xfrm flipV="1">
              <a:off x="2830848" y="1012271"/>
              <a:ext cx="511729" cy="103184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197444" y="2197216"/>
              <a:ext cx="2952923" cy="369332"/>
            </a:xfrm>
            <a:prstGeom prst="rect">
              <a:avLst/>
            </a:prstGeom>
            <a:noFill/>
            <a:ln>
              <a:solidFill>
                <a:srgbClr val="7030A0"/>
              </a:solidFill>
            </a:ln>
          </p:spPr>
          <p:txBody>
            <a:bodyPr wrap="square" rtlCol="0">
              <a:spAutoFit/>
            </a:bodyPr>
            <a:lstStyle/>
            <a:p>
              <a:r>
                <a:rPr lang="en-US" dirty="0"/>
                <a:t>Mule Deer Habitat Restoration</a:t>
              </a:r>
            </a:p>
          </p:txBody>
        </p:sp>
      </p:grpSp>
      <p:grpSp>
        <p:nvGrpSpPr>
          <p:cNvPr id="17" name="Group 16"/>
          <p:cNvGrpSpPr/>
          <p:nvPr/>
        </p:nvGrpSpPr>
        <p:grpSpPr>
          <a:xfrm>
            <a:off x="3585594" y="4933949"/>
            <a:ext cx="2583809" cy="1060113"/>
            <a:chOff x="1290506" y="82492"/>
            <a:chExt cx="2583809" cy="1050238"/>
          </a:xfrm>
        </p:grpSpPr>
        <p:cxnSp>
          <p:nvCxnSpPr>
            <p:cNvPr id="18" name="Straight Arrow Connector 17"/>
            <p:cNvCxnSpPr>
              <a:cxnSpLocks/>
            </p:cNvCxnSpPr>
            <p:nvPr/>
          </p:nvCxnSpPr>
          <p:spPr>
            <a:xfrm flipV="1">
              <a:off x="2649524" y="82492"/>
              <a:ext cx="302003" cy="62078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290506" y="763398"/>
              <a:ext cx="2583809" cy="369332"/>
            </a:xfrm>
            <a:prstGeom prst="rect">
              <a:avLst/>
            </a:prstGeom>
            <a:noFill/>
            <a:ln>
              <a:solidFill>
                <a:schemeClr val="accent1"/>
              </a:solidFill>
            </a:ln>
          </p:spPr>
          <p:txBody>
            <a:bodyPr wrap="square" rtlCol="0">
              <a:spAutoFit/>
            </a:bodyPr>
            <a:lstStyle/>
            <a:p>
              <a:r>
                <a:rPr lang="en-US" dirty="0"/>
                <a:t>Ecosystem Rehabilitation</a:t>
              </a:r>
            </a:p>
          </p:txBody>
        </p:sp>
      </p:grpSp>
      <p:sp>
        <p:nvSpPr>
          <p:cNvPr id="14" name="TextBox 13"/>
          <p:cNvSpPr txBox="1"/>
          <p:nvPr/>
        </p:nvSpPr>
        <p:spPr>
          <a:xfrm>
            <a:off x="197708" y="345987"/>
            <a:ext cx="1223319" cy="369332"/>
          </a:xfrm>
          <a:prstGeom prst="rect">
            <a:avLst/>
          </a:prstGeom>
          <a:solidFill>
            <a:schemeClr val="bg1"/>
          </a:solidFill>
          <a:ln>
            <a:solidFill>
              <a:schemeClr val="tx1"/>
            </a:solidFill>
          </a:ln>
        </p:spPr>
        <p:txBody>
          <a:bodyPr wrap="square" rtlCol="0">
            <a:spAutoFit/>
          </a:bodyPr>
          <a:lstStyle/>
          <a:p>
            <a:r>
              <a:rPr lang="en-US" dirty="0"/>
              <a:t>Option #1</a:t>
            </a:r>
          </a:p>
        </p:txBody>
      </p:sp>
    </p:spTree>
    <p:extLst>
      <p:ext uri="{BB962C8B-B14F-4D97-AF65-F5344CB8AC3E}">
        <p14:creationId xmlns:p14="http://schemas.microsoft.com/office/powerpoint/2010/main" val="402886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WUI Treatment Units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16</a:t>
            </a:fld>
            <a:endParaRPr lang="en-US" dirty="0"/>
          </a:p>
        </p:txBody>
      </p:sp>
      <p:grpSp>
        <p:nvGrpSpPr>
          <p:cNvPr id="6" name="Group 5"/>
          <p:cNvGrpSpPr/>
          <p:nvPr/>
        </p:nvGrpSpPr>
        <p:grpSpPr>
          <a:xfrm>
            <a:off x="630556" y="1265682"/>
            <a:ext cx="2551556" cy="261610"/>
            <a:chOff x="630556" y="1265682"/>
            <a:chExt cx="2551556" cy="261610"/>
          </a:xfrm>
        </p:grpSpPr>
        <p:sp>
          <p:nvSpPr>
            <p:cNvPr id="7" name="TextBox 6"/>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8" name="Picture 7"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pic>
        <p:nvPicPr>
          <p:cNvPr id="9" name="Picture 8"/>
          <p:cNvPicPr>
            <a:picLocks noChangeAspect="1"/>
          </p:cNvPicPr>
          <p:nvPr/>
        </p:nvPicPr>
        <p:blipFill>
          <a:blip r:embed="rId3"/>
          <a:stretch>
            <a:fillRect/>
          </a:stretch>
        </p:blipFill>
        <p:spPr>
          <a:xfrm>
            <a:off x="1238250" y="1576774"/>
            <a:ext cx="6667500" cy="5162550"/>
          </a:xfrm>
          <a:prstGeom prst="rect">
            <a:avLst/>
          </a:prstGeom>
        </p:spPr>
      </p:pic>
    </p:spTree>
    <p:extLst>
      <p:ext uri="{BB962C8B-B14F-4D97-AF65-F5344CB8AC3E}">
        <p14:creationId xmlns:p14="http://schemas.microsoft.com/office/powerpoint/2010/main" val="2716614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WUI Treatment Units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17</a:t>
            </a:fld>
            <a:endParaRPr lang="en-US" dirty="0"/>
          </a:p>
        </p:txBody>
      </p:sp>
      <p:sp>
        <p:nvSpPr>
          <p:cNvPr id="4" name="Content Placeholder 3"/>
          <p:cNvSpPr>
            <a:spLocks noGrp="1"/>
          </p:cNvSpPr>
          <p:nvPr>
            <p:ph sz="quarter" idx="1"/>
          </p:nvPr>
        </p:nvSpPr>
        <p:spPr>
          <a:xfrm>
            <a:off x="583513" y="1690720"/>
            <a:ext cx="8153400" cy="4843851"/>
          </a:xfrm>
        </p:spPr>
        <p:txBody>
          <a:bodyPr>
            <a:normAutofit fontScale="85000" lnSpcReduction="20000"/>
          </a:bodyPr>
          <a:lstStyle/>
          <a:p>
            <a:pPr marL="0" indent="0">
              <a:buNone/>
            </a:pPr>
            <a:r>
              <a:rPr lang="en-US" b="1" dirty="0"/>
              <a:t>Treatment Units identified in this category</a:t>
            </a:r>
            <a:r>
              <a:rPr lang="en-US" dirty="0"/>
              <a:t>:</a:t>
            </a:r>
          </a:p>
          <a:p>
            <a:r>
              <a:rPr lang="en-US" sz="2400" dirty="0"/>
              <a:t>TU 1A (Pigeon East), TU 1B (Pigeon West), and TU 1C (Redeau Finger)</a:t>
            </a:r>
          </a:p>
          <a:p>
            <a:r>
              <a:rPr lang="en-US" sz="2400" dirty="0"/>
              <a:t>TU1 A and B are to be managed under moderate stand structure objectives for Mule Deer Winter Range, while TU1C is to be managed under high stand structure objectives.</a:t>
            </a:r>
          </a:p>
          <a:p>
            <a:pPr marL="0" indent="0">
              <a:buNone/>
            </a:pPr>
            <a:endParaRPr lang="en-US" sz="1600" dirty="0"/>
          </a:p>
          <a:p>
            <a:pPr marL="0" indent="0">
              <a:buNone/>
            </a:pPr>
            <a:r>
              <a:rPr lang="en-US" b="1" dirty="0"/>
              <a:t>Principles and Objectives for Classification</a:t>
            </a:r>
          </a:p>
          <a:p>
            <a:pPr marL="0" indent="0">
              <a:buNone/>
            </a:pPr>
            <a:endParaRPr lang="en-US" sz="1200" dirty="0"/>
          </a:p>
          <a:p>
            <a:pPr lvl="1"/>
            <a:r>
              <a:rPr lang="en-US" b="1" dirty="0"/>
              <a:t>Primary consideration</a:t>
            </a:r>
            <a:r>
              <a:rPr lang="en-US" dirty="0"/>
              <a:t>:</a:t>
            </a:r>
          </a:p>
          <a:p>
            <a:pPr lvl="2"/>
            <a:r>
              <a:rPr lang="en-US" dirty="0"/>
              <a:t>Prioritization of fire threat reduction in units closest to residential homes (	 fire threat)</a:t>
            </a:r>
          </a:p>
          <a:p>
            <a:pPr lvl="1"/>
            <a:r>
              <a:rPr lang="en-US" b="1" dirty="0"/>
              <a:t>Secondary considerations</a:t>
            </a:r>
            <a:r>
              <a:rPr lang="en-US" dirty="0"/>
              <a:t>:</a:t>
            </a:r>
          </a:p>
          <a:p>
            <a:pPr lvl="2"/>
            <a:r>
              <a:rPr lang="en-US" dirty="0"/>
              <a:t>Mule Deer Habitat Restoration (   short-term, but  long-term)</a:t>
            </a:r>
          </a:p>
          <a:p>
            <a:pPr lvl="2"/>
            <a:r>
              <a:rPr lang="en-US" dirty="0"/>
              <a:t>Ecosystem rehabilitation ( - neutral)</a:t>
            </a:r>
          </a:p>
          <a:p>
            <a:pPr lvl="2"/>
            <a:r>
              <a:rPr lang="en-US" dirty="0"/>
              <a:t>Timber supply (   long-term)</a:t>
            </a:r>
          </a:p>
          <a:p>
            <a:pPr lvl="1"/>
            <a:endParaRPr lang="en-US" dirty="0"/>
          </a:p>
        </p:txBody>
      </p:sp>
      <p:grpSp>
        <p:nvGrpSpPr>
          <p:cNvPr id="5" name="Group 4"/>
          <p:cNvGrpSpPr/>
          <p:nvPr/>
        </p:nvGrpSpPr>
        <p:grpSpPr>
          <a:xfrm>
            <a:off x="2457445" y="4701047"/>
            <a:ext cx="2416559" cy="1488327"/>
            <a:chOff x="2440667" y="4650713"/>
            <a:chExt cx="2406418" cy="1488327"/>
          </a:xfrm>
        </p:grpSpPr>
        <p:cxnSp>
          <p:nvCxnSpPr>
            <p:cNvPr id="6" name="Straight Arrow Connector 5"/>
            <p:cNvCxnSpPr>
              <a:cxnSpLocks/>
            </p:cNvCxnSpPr>
            <p:nvPr/>
          </p:nvCxnSpPr>
          <p:spPr>
            <a:xfrm flipV="1">
              <a:off x="3212409" y="5928975"/>
              <a:ext cx="0" cy="2100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cxnSpLocks/>
            </p:cNvCxnSpPr>
            <p:nvPr/>
          </p:nvCxnSpPr>
          <p:spPr>
            <a:xfrm>
              <a:off x="4847085" y="5312045"/>
              <a:ext cx="0" cy="234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a:off x="2440667" y="4650713"/>
              <a:ext cx="0" cy="234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630556" y="1265682"/>
            <a:ext cx="2551556" cy="261610"/>
            <a:chOff x="630556" y="1265682"/>
            <a:chExt cx="2551556" cy="261610"/>
          </a:xfrm>
        </p:grpSpPr>
        <p:sp>
          <p:nvSpPr>
            <p:cNvPr id="10" name="TextBox 9"/>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11" name="Picture 10"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cxnSp>
        <p:nvCxnSpPr>
          <p:cNvPr id="12" name="Straight Arrow Connector 11"/>
          <p:cNvCxnSpPr>
            <a:cxnSpLocks/>
          </p:cNvCxnSpPr>
          <p:nvPr/>
        </p:nvCxnSpPr>
        <p:spPr>
          <a:xfrm flipV="1">
            <a:off x="6528089" y="5350659"/>
            <a:ext cx="0" cy="2100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6250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
            <a:ext cx="9144000" cy="1238595"/>
          </a:xfrm>
        </p:spPr>
        <p:txBody>
          <a:bodyPr/>
          <a:lstStyle/>
          <a:p>
            <a:r>
              <a:rPr lang="en-US" dirty="0"/>
              <a:t>Mule Deer Habitat Restoration Units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18</a:t>
            </a:fld>
            <a:endParaRPr lang="en-US" dirty="0"/>
          </a:p>
        </p:txBody>
      </p:sp>
      <p:grpSp>
        <p:nvGrpSpPr>
          <p:cNvPr id="6" name="Group 5"/>
          <p:cNvGrpSpPr/>
          <p:nvPr/>
        </p:nvGrpSpPr>
        <p:grpSpPr>
          <a:xfrm>
            <a:off x="630556" y="1265682"/>
            <a:ext cx="2551556" cy="261610"/>
            <a:chOff x="630556" y="1265682"/>
            <a:chExt cx="2551556" cy="261610"/>
          </a:xfrm>
        </p:grpSpPr>
        <p:sp>
          <p:nvSpPr>
            <p:cNvPr id="7" name="TextBox 6"/>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8" name="Picture 7"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pic>
        <p:nvPicPr>
          <p:cNvPr id="5" name="Picture 4"/>
          <p:cNvPicPr>
            <a:picLocks noChangeAspect="1"/>
          </p:cNvPicPr>
          <p:nvPr/>
        </p:nvPicPr>
        <p:blipFill>
          <a:blip r:embed="rId3"/>
          <a:stretch>
            <a:fillRect/>
          </a:stretch>
        </p:blipFill>
        <p:spPr>
          <a:xfrm>
            <a:off x="1364649" y="1520653"/>
            <a:ext cx="6686550" cy="5200650"/>
          </a:xfrm>
          <a:prstGeom prst="rect">
            <a:avLst/>
          </a:prstGeom>
        </p:spPr>
      </p:pic>
    </p:spTree>
    <p:extLst>
      <p:ext uri="{BB962C8B-B14F-4D97-AF65-F5344CB8AC3E}">
        <p14:creationId xmlns:p14="http://schemas.microsoft.com/office/powerpoint/2010/main" val="4064614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Mule Deer Habitat Restoration Units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19</a:t>
            </a:fld>
            <a:endParaRPr lang="en-US" dirty="0"/>
          </a:p>
        </p:txBody>
      </p:sp>
      <p:sp>
        <p:nvSpPr>
          <p:cNvPr id="4" name="Content Placeholder 3"/>
          <p:cNvSpPr>
            <a:spLocks noGrp="1"/>
          </p:cNvSpPr>
          <p:nvPr>
            <p:ph sz="quarter" idx="1"/>
          </p:nvPr>
        </p:nvSpPr>
        <p:spPr>
          <a:xfrm>
            <a:off x="575578" y="1680517"/>
            <a:ext cx="8153400" cy="4843851"/>
          </a:xfrm>
        </p:spPr>
        <p:txBody>
          <a:bodyPr>
            <a:normAutofit fontScale="85000" lnSpcReduction="20000"/>
          </a:bodyPr>
          <a:lstStyle/>
          <a:p>
            <a:pPr marL="0" indent="0">
              <a:buNone/>
            </a:pPr>
            <a:r>
              <a:rPr lang="en-US" b="1" dirty="0"/>
              <a:t>Treatment Units identified in this category</a:t>
            </a:r>
            <a:r>
              <a:rPr lang="en-US" dirty="0"/>
              <a:t>:</a:t>
            </a:r>
          </a:p>
          <a:p>
            <a:r>
              <a:rPr lang="en-US" dirty="0"/>
              <a:t>TU 2A (Redeau North), TU 3B (Redeau East Loop), and TU 2C A (Redeau Central North).</a:t>
            </a:r>
          </a:p>
          <a:p>
            <a:r>
              <a:rPr lang="en-US" sz="3200" dirty="0"/>
              <a:t>These units are to be managed for high stand structure objectives for Mule Deer Winter Range.</a:t>
            </a:r>
          </a:p>
          <a:p>
            <a:pPr marL="0" indent="0">
              <a:buNone/>
            </a:pPr>
            <a:endParaRPr lang="en-US" sz="1600" dirty="0"/>
          </a:p>
          <a:p>
            <a:pPr marL="0" indent="0">
              <a:buNone/>
            </a:pPr>
            <a:r>
              <a:rPr lang="en-US" b="1" dirty="0"/>
              <a:t>Principles and Objectives for Classification</a:t>
            </a:r>
          </a:p>
          <a:p>
            <a:pPr marL="0" indent="0">
              <a:buNone/>
            </a:pPr>
            <a:endParaRPr lang="en-US" sz="1200" dirty="0"/>
          </a:p>
          <a:p>
            <a:pPr lvl="1"/>
            <a:r>
              <a:rPr lang="en-US" b="1" dirty="0"/>
              <a:t>Primary considerations</a:t>
            </a:r>
            <a:r>
              <a:rPr lang="en-US" dirty="0"/>
              <a:t>:</a:t>
            </a:r>
          </a:p>
          <a:p>
            <a:pPr lvl="2"/>
            <a:r>
              <a:rPr lang="en-US" dirty="0"/>
              <a:t>Mule deer Habitat Restoration (   long-term)</a:t>
            </a:r>
          </a:p>
          <a:p>
            <a:pPr lvl="2"/>
            <a:r>
              <a:rPr lang="en-US" dirty="0"/>
              <a:t>Fire threat – WUI Reduction (   )</a:t>
            </a:r>
          </a:p>
          <a:p>
            <a:pPr lvl="1"/>
            <a:r>
              <a:rPr lang="en-US" b="1" dirty="0"/>
              <a:t>Secondary considerations</a:t>
            </a:r>
            <a:r>
              <a:rPr lang="en-US" dirty="0"/>
              <a:t>:</a:t>
            </a:r>
          </a:p>
          <a:p>
            <a:pPr lvl="2"/>
            <a:r>
              <a:rPr lang="en-US" dirty="0"/>
              <a:t>Ecosystem rehabilitation ( - neutral)</a:t>
            </a:r>
          </a:p>
          <a:p>
            <a:pPr lvl="2"/>
            <a:r>
              <a:rPr lang="en-US" dirty="0"/>
              <a:t>Timber supply ( - neutral)</a:t>
            </a:r>
          </a:p>
          <a:p>
            <a:pPr lvl="1"/>
            <a:endParaRPr lang="en-US" dirty="0"/>
          </a:p>
        </p:txBody>
      </p:sp>
      <p:grpSp>
        <p:nvGrpSpPr>
          <p:cNvPr id="5" name="Group 4"/>
          <p:cNvGrpSpPr/>
          <p:nvPr/>
        </p:nvGrpSpPr>
        <p:grpSpPr>
          <a:xfrm>
            <a:off x="4643309" y="4691707"/>
            <a:ext cx="255631" cy="593123"/>
            <a:chOff x="4814759" y="4415482"/>
            <a:chExt cx="255631" cy="593123"/>
          </a:xfrm>
        </p:grpSpPr>
        <p:cxnSp>
          <p:nvCxnSpPr>
            <p:cNvPr id="7" name="Straight Arrow Connector 6"/>
            <p:cNvCxnSpPr>
              <a:cxnSpLocks/>
            </p:cNvCxnSpPr>
            <p:nvPr/>
          </p:nvCxnSpPr>
          <p:spPr>
            <a:xfrm flipV="1">
              <a:off x="5070390" y="4415482"/>
              <a:ext cx="0" cy="2183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a:off x="4814759" y="4773827"/>
              <a:ext cx="0" cy="234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630556" y="1265682"/>
            <a:ext cx="2551556" cy="261610"/>
            <a:chOff x="630556" y="1265682"/>
            <a:chExt cx="2551556" cy="261610"/>
          </a:xfrm>
        </p:grpSpPr>
        <p:sp>
          <p:nvSpPr>
            <p:cNvPr id="10" name="TextBox 9"/>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11" name="Picture 10"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spTree>
    <p:extLst>
      <p:ext uri="{BB962C8B-B14F-4D97-AF65-F5344CB8AC3E}">
        <p14:creationId xmlns:p14="http://schemas.microsoft.com/office/powerpoint/2010/main" val="41663167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Fuel Break Units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20</a:t>
            </a:fld>
            <a:endParaRPr lang="en-US" dirty="0"/>
          </a:p>
        </p:txBody>
      </p:sp>
      <p:grpSp>
        <p:nvGrpSpPr>
          <p:cNvPr id="7" name="Group 6"/>
          <p:cNvGrpSpPr/>
          <p:nvPr/>
        </p:nvGrpSpPr>
        <p:grpSpPr>
          <a:xfrm>
            <a:off x="630556" y="1265682"/>
            <a:ext cx="2551556" cy="261610"/>
            <a:chOff x="630556" y="1265682"/>
            <a:chExt cx="2551556" cy="261610"/>
          </a:xfrm>
        </p:grpSpPr>
        <p:sp>
          <p:nvSpPr>
            <p:cNvPr id="8" name="TextBox 7"/>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9" name="Picture 8"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pic>
        <p:nvPicPr>
          <p:cNvPr id="13" name="Picture 12"/>
          <p:cNvPicPr>
            <a:picLocks noChangeAspect="1"/>
          </p:cNvPicPr>
          <p:nvPr/>
        </p:nvPicPr>
        <p:blipFill>
          <a:blip r:embed="rId3"/>
          <a:stretch>
            <a:fillRect/>
          </a:stretch>
        </p:blipFill>
        <p:spPr>
          <a:xfrm>
            <a:off x="1206843" y="1535842"/>
            <a:ext cx="6705600" cy="5219700"/>
          </a:xfrm>
          <a:prstGeom prst="rect">
            <a:avLst/>
          </a:prstGeom>
        </p:spPr>
      </p:pic>
    </p:spTree>
    <p:extLst>
      <p:ext uri="{BB962C8B-B14F-4D97-AF65-F5344CB8AC3E}">
        <p14:creationId xmlns:p14="http://schemas.microsoft.com/office/powerpoint/2010/main" val="31668818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Primary Fuel Break Units</a:t>
            </a:r>
          </a:p>
        </p:txBody>
      </p:sp>
      <p:sp>
        <p:nvSpPr>
          <p:cNvPr id="3" name="Slide Number Placeholder 2"/>
          <p:cNvSpPr>
            <a:spLocks noGrp="1"/>
          </p:cNvSpPr>
          <p:nvPr>
            <p:ph type="sldNum" sz="quarter" idx="12"/>
          </p:nvPr>
        </p:nvSpPr>
        <p:spPr/>
        <p:txBody>
          <a:bodyPr>
            <a:normAutofit fontScale="85000" lnSpcReduction="20000"/>
          </a:bodyPr>
          <a:lstStyle/>
          <a:p>
            <a:fld id="{63AF2AF7-5D69-4947-9730-35A2064ADD12}" type="slidenum">
              <a:rPr lang="en-US" smtClean="0"/>
              <a:pPr/>
              <a:t>21</a:t>
            </a:fld>
            <a:endParaRPr lang="en-US" dirty="0"/>
          </a:p>
        </p:txBody>
      </p:sp>
      <p:sp>
        <p:nvSpPr>
          <p:cNvPr id="4" name="Content Placeholder 3"/>
          <p:cNvSpPr>
            <a:spLocks noGrp="1"/>
          </p:cNvSpPr>
          <p:nvPr>
            <p:ph sz="quarter" idx="1"/>
          </p:nvPr>
        </p:nvSpPr>
        <p:spPr>
          <a:xfrm>
            <a:off x="575578" y="1680517"/>
            <a:ext cx="8153400" cy="4843851"/>
          </a:xfrm>
        </p:spPr>
        <p:txBody>
          <a:bodyPr>
            <a:normAutofit fontScale="92500" lnSpcReduction="20000"/>
          </a:bodyPr>
          <a:lstStyle/>
          <a:p>
            <a:pPr marL="0" indent="0">
              <a:buNone/>
            </a:pPr>
            <a:r>
              <a:rPr lang="en-US" b="1" dirty="0"/>
              <a:t>Treatment Units identified in this category</a:t>
            </a:r>
            <a:r>
              <a:rPr lang="en-US" dirty="0"/>
              <a:t>:</a:t>
            </a:r>
          </a:p>
          <a:p>
            <a:r>
              <a:rPr lang="en-US" dirty="0"/>
              <a:t>TU 2B (Redeau South Central), TU 2C B (Redeau Central), and TU 3A (Redeau Southeast).</a:t>
            </a:r>
          </a:p>
          <a:p>
            <a:r>
              <a:rPr lang="en-US" sz="3200" dirty="0"/>
              <a:t>These units are to be managed for high stand structure objectives for Mule Deer Winter Range.</a:t>
            </a:r>
            <a:endParaRPr lang="en-US" dirty="0"/>
          </a:p>
          <a:p>
            <a:endParaRPr lang="en-US" sz="1600" dirty="0"/>
          </a:p>
          <a:p>
            <a:pPr marL="0" indent="0">
              <a:buNone/>
            </a:pPr>
            <a:r>
              <a:rPr lang="en-US" b="1" dirty="0"/>
              <a:t>Principles and Objectives for Classification</a:t>
            </a:r>
          </a:p>
          <a:p>
            <a:pPr marL="0" indent="0">
              <a:buNone/>
            </a:pPr>
            <a:endParaRPr lang="en-US" sz="1200" dirty="0"/>
          </a:p>
          <a:p>
            <a:pPr lvl="1"/>
            <a:r>
              <a:rPr lang="en-US" b="1" dirty="0"/>
              <a:t>Primary considerations</a:t>
            </a:r>
            <a:r>
              <a:rPr lang="en-US" dirty="0"/>
              <a:t>:</a:t>
            </a:r>
          </a:p>
          <a:p>
            <a:pPr lvl="2"/>
            <a:r>
              <a:rPr lang="en-US" dirty="0"/>
              <a:t>Fire threat – Reduction (   )</a:t>
            </a:r>
          </a:p>
          <a:p>
            <a:pPr lvl="1"/>
            <a:r>
              <a:rPr lang="en-US" b="1" dirty="0"/>
              <a:t>Secondary considerations</a:t>
            </a:r>
            <a:r>
              <a:rPr lang="en-US" dirty="0"/>
              <a:t>:</a:t>
            </a:r>
          </a:p>
          <a:p>
            <a:pPr lvl="2"/>
            <a:r>
              <a:rPr lang="en-US" dirty="0"/>
              <a:t>Mule Deer Habitat Restoration (   long-term)</a:t>
            </a:r>
          </a:p>
          <a:p>
            <a:pPr lvl="2"/>
            <a:r>
              <a:rPr lang="en-US" dirty="0"/>
              <a:t>Timber supply ( - neutral)</a:t>
            </a:r>
          </a:p>
          <a:p>
            <a:pPr lvl="1"/>
            <a:endParaRPr lang="en-US" dirty="0"/>
          </a:p>
        </p:txBody>
      </p:sp>
      <p:grpSp>
        <p:nvGrpSpPr>
          <p:cNvPr id="5" name="Group 4"/>
          <p:cNvGrpSpPr/>
          <p:nvPr/>
        </p:nvGrpSpPr>
        <p:grpSpPr>
          <a:xfrm>
            <a:off x="4226010" y="4979774"/>
            <a:ext cx="840260" cy="877330"/>
            <a:chOff x="4476234" y="4946822"/>
            <a:chExt cx="805250" cy="875526"/>
          </a:xfrm>
        </p:grpSpPr>
        <p:cxnSp>
          <p:nvCxnSpPr>
            <p:cNvPr id="9" name="Straight Arrow Connector 8"/>
            <p:cNvCxnSpPr>
              <a:cxnSpLocks/>
            </p:cNvCxnSpPr>
            <p:nvPr/>
          </p:nvCxnSpPr>
          <p:spPr>
            <a:xfrm>
              <a:off x="4476234" y="4946822"/>
              <a:ext cx="0" cy="234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cxnSpLocks/>
            </p:cNvCxnSpPr>
            <p:nvPr/>
          </p:nvCxnSpPr>
          <p:spPr>
            <a:xfrm flipV="1">
              <a:off x="5281484" y="5612283"/>
              <a:ext cx="0" cy="2100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630556" y="1265682"/>
            <a:ext cx="2551556" cy="261610"/>
            <a:chOff x="630556" y="1265682"/>
            <a:chExt cx="2551556" cy="261610"/>
          </a:xfrm>
        </p:grpSpPr>
        <p:sp>
          <p:nvSpPr>
            <p:cNvPr id="11" name="TextBox 10"/>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12" name="Picture 11" descr="F:\Administration\Company\Logo\Blackwell\2011 GreenBlack Logos\BAB_Full_GreenBlack.png"/>
            <p:cNvPicPr>
              <a:picLocks noChangeAspect="1" noChangeArrowheads="1"/>
            </p:cNvPicPr>
            <p:nvPr/>
          </p:nvPicPr>
          <p:blipFill>
            <a:blip r:embed="rId2" cstate="print"/>
            <a:srcRect r="49505" b="10656"/>
            <a:stretch>
              <a:fillRect/>
            </a:stretch>
          </p:blipFill>
          <p:spPr bwMode="auto">
            <a:xfrm>
              <a:off x="630556" y="1286828"/>
              <a:ext cx="228181" cy="182880"/>
            </a:xfrm>
            <a:prstGeom prst="rect">
              <a:avLst/>
            </a:prstGeom>
            <a:noFill/>
          </p:spPr>
        </p:pic>
      </p:grpSp>
    </p:spTree>
    <p:extLst>
      <p:ext uri="{BB962C8B-B14F-4D97-AF65-F5344CB8AC3E}">
        <p14:creationId xmlns:p14="http://schemas.microsoft.com/office/powerpoint/2010/main" val="3744621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r>
              <a:rPr lang="en-US" dirty="0">
                <a:solidFill>
                  <a:schemeClr val="bg1"/>
                </a:solidFill>
                <a:effectLst>
                  <a:outerShdw blurRad="38100" dist="38100" dir="2700000" algn="tl">
                    <a:srgbClr val="000000">
                      <a:alpha val="43137"/>
                    </a:srgbClr>
                  </a:outerShdw>
                </a:effectLst>
              </a:rPr>
              <a:t>Treatment Unit 1A – Pigeon East</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565150" y="6191333"/>
            <a:ext cx="4267200"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1. Representative photos for TU 1A.</a:t>
            </a:r>
          </a:p>
        </p:txBody>
      </p:sp>
      <p:sp>
        <p:nvSpPr>
          <p:cNvPr id="18" name="Slide Number Placeholder 17"/>
          <p:cNvSpPr>
            <a:spLocks noGrp="1"/>
          </p:cNvSpPr>
          <p:nvPr>
            <p:ph type="sldNum" sz="quarter" idx="12"/>
          </p:nvPr>
        </p:nvSpPr>
        <p:spPr/>
        <p:txBody>
          <a:bodyPr>
            <a:normAutofit fontScale="85000" lnSpcReduction="20000"/>
          </a:bodyPr>
          <a:lstStyle/>
          <a:p>
            <a:fld id="{63AF2AF7-5D69-4947-9730-35A2064ADD12}" type="slidenum">
              <a:rPr lang="en-US" smtClean="0"/>
              <a:pPr/>
              <a:t>22</a:t>
            </a:fld>
            <a:endParaRPr lang="en-US" dirty="0"/>
          </a:p>
        </p:txBody>
      </p:sp>
      <p:grpSp>
        <p:nvGrpSpPr>
          <p:cNvPr id="4" name="Group 3"/>
          <p:cNvGrpSpPr/>
          <p:nvPr/>
        </p:nvGrpSpPr>
        <p:grpSpPr>
          <a:xfrm>
            <a:off x="647094" y="2760242"/>
            <a:ext cx="5075457" cy="3372485"/>
            <a:chOff x="2961322" y="1656715"/>
            <a:chExt cx="5559425" cy="3639820"/>
          </a:xfrm>
        </p:grpSpPr>
        <p:pic>
          <p:nvPicPr>
            <p:cNvPr id="16" name="Picture 15" descr="C:\Users\s_dranga\AppData\Local\Microsoft\Windows\Temporary Internet Files\Content.Word\101 (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1322" y="1657667"/>
              <a:ext cx="2734310" cy="3638233"/>
            </a:xfrm>
            <a:prstGeom prst="rect">
              <a:avLst/>
            </a:prstGeom>
            <a:noFill/>
            <a:ln>
              <a:noFill/>
            </a:ln>
          </p:spPr>
        </p:pic>
        <p:pic>
          <p:nvPicPr>
            <p:cNvPr id="10" name="Picture 9" descr="C:\Users\s_dranga\AppData\Local\Microsoft\Windows\Temporary Internet FilesContent.Word\101 (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2467" y="1656715"/>
              <a:ext cx="2748280" cy="3639820"/>
            </a:xfrm>
            <a:prstGeom prst="rect">
              <a:avLst/>
            </a:prstGeom>
            <a:noFill/>
            <a:ln>
              <a:noFill/>
            </a:ln>
          </p:spPr>
        </p:pic>
      </p:grpSp>
      <p:graphicFrame>
        <p:nvGraphicFramePr>
          <p:cNvPr id="23" name="Table 22"/>
          <p:cNvGraphicFramePr>
            <a:graphicFrameLocks noGrp="1"/>
          </p:cNvGraphicFramePr>
          <p:nvPr>
            <p:extLst>
              <p:ext uri="{D42A27DB-BD31-4B8C-83A1-F6EECF244321}">
                <p14:modId xmlns:p14="http://schemas.microsoft.com/office/powerpoint/2010/main" val="638343414"/>
              </p:ext>
            </p:extLst>
          </p:nvPr>
        </p:nvGraphicFramePr>
        <p:xfrm>
          <a:off x="629506" y="1565433"/>
          <a:ext cx="7921370" cy="1103624"/>
        </p:xfrm>
        <a:graphic>
          <a:graphicData uri="http://schemas.openxmlformats.org/drawingml/2006/table">
            <a:tbl>
              <a:tblPr>
                <a:tableStyleId>{5C22544A-7EE6-4342-B048-85BDC9FD1C3A}</a:tableStyleId>
              </a:tblPr>
              <a:tblGrid>
                <a:gridCol w="706673">
                  <a:extLst>
                    <a:ext uri="{9D8B030D-6E8A-4147-A177-3AD203B41FA5}">
                      <a16:colId xmlns:a16="http://schemas.microsoft.com/office/drawing/2014/main" xmlns="" val="3335377395"/>
                    </a:ext>
                  </a:extLst>
                </a:gridCol>
                <a:gridCol w="576381">
                  <a:extLst>
                    <a:ext uri="{9D8B030D-6E8A-4147-A177-3AD203B41FA5}">
                      <a16:colId xmlns:a16="http://schemas.microsoft.com/office/drawing/2014/main" xmlns="" val="1117123210"/>
                    </a:ext>
                  </a:extLst>
                </a:gridCol>
                <a:gridCol w="443879">
                  <a:extLst>
                    <a:ext uri="{9D8B030D-6E8A-4147-A177-3AD203B41FA5}">
                      <a16:colId xmlns:a16="http://schemas.microsoft.com/office/drawing/2014/main" xmlns="" val="212223186"/>
                    </a:ext>
                  </a:extLst>
                </a:gridCol>
                <a:gridCol w="768506">
                  <a:extLst>
                    <a:ext uri="{9D8B030D-6E8A-4147-A177-3AD203B41FA5}">
                      <a16:colId xmlns:a16="http://schemas.microsoft.com/office/drawing/2014/main" xmlns="" val="1453787420"/>
                    </a:ext>
                  </a:extLst>
                </a:gridCol>
                <a:gridCol w="655881">
                  <a:extLst>
                    <a:ext uri="{9D8B030D-6E8A-4147-A177-3AD203B41FA5}">
                      <a16:colId xmlns:a16="http://schemas.microsoft.com/office/drawing/2014/main" xmlns="" val="2653589903"/>
                    </a:ext>
                  </a:extLst>
                </a:gridCol>
                <a:gridCol w="695633">
                  <a:extLst>
                    <a:ext uri="{9D8B030D-6E8A-4147-A177-3AD203B41FA5}">
                      <a16:colId xmlns:a16="http://schemas.microsoft.com/office/drawing/2014/main" xmlns="" val="3532253634"/>
                    </a:ext>
                  </a:extLst>
                </a:gridCol>
                <a:gridCol w="655881">
                  <a:extLst>
                    <a:ext uri="{9D8B030D-6E8A-4147-A177-3AD203B41FA5}">
                      <a16:colId xmlns:a16="http://schemas.microsoft.com/office/drawing/2014/main" xmlns="" val="532672312"/>
                    </a:ext>
                  </a:extLst>
                </a:gridCol>
                <a:gridCol w="695633">
                  <a:extLst>
                    <a:ext uri="{9D8B030D-6E8A-4147-A177-3AD203B41FA5}">
                      <a16:colId xmlns:a16="http://schemas.microsoft.com/office/drawing/2014/main" xmlns="" val="90209634"/>
                    </a:ext>
                  </a:extLst>
                </a:gridCol>
                <a:gridCol w="655881">
                  <a:extLst>
                    <a:ext uri="{9D8B030D-6E8A-4147-A177-3AD203B41FA5}">
                      <a16:colId xmlns:a16="http://schemas.microsoft.com/office/drawing/2014/main" xmlns="" val="701649484"/>
                    </a:ext>
                  </a:extLst>
                </a:gridCol>
                <a:gridCol w="695633">
                  <a:extLst>
                    <a:ext uri="{9D8B030D-6E8A-4147-A177-3AD203B41FA5}">
                      <a16:colId xmlns:a16="http://schemas.microsoft.com/office/drawing/2014/main" xmlns="" val="39827524"/>
                    </a:ext>
                  </a:extLst>
                </a:gridCol>
                <a:gridCol w="675756">
                  <a:extLst>
                    <a:ext uri="{9D8B030D-6E8A-4147-A177-3AD203B41FA5}">
                      <a16:colId xmlns:a16="http://schemas.microsoft.com/office/drawing/2014/main" xmlns="" val="475213793"/>
                    </a:ext>
                  </a:extLst>
                </a:gridCol>
                <a:gridCol w="695633">
                  <a:extLst>
                    <a:ext uri="{9D8B030D-6E8A-4147-A177-3AD203B41FA5}">
                      <a16:colId xmlns:a16="http://schemas.microsoft.com/office/drawing/2014/main" xmlns="" val="3620550865"/>
                    </a:ext>
                  </a:extLst>
                </a:gridCol>
              </a:tblGrid>
              <a:tr h="345109">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817" marR="6817" marT="6817"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817" marR="6817" marT="6817"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817" marR="6817" marT="6817"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817" marR="6817" marT="6817"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817" marR="6817" marT="6817" marB="0" anchor="b"/>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817" marR="6817" marT="6817" marB="0" anchor="b"/>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817" marR="6817" marT="681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817" marR="6817" marT="6817" marB="0" anchor="b"/>
                </a:tc>
                <a:tc hMerge="1">
                  <a:txBody>
                    <a:bodyPr/>
                    <a:lstStyle/>
                    <a:p>
                      <a:endParaRPr lang="en-US"/>
                    </a:p>
                  </a:txBody>
                  <a:tcPr/>
                </a:tc>
                <a:extLst>
                  <a:ext uri="{0D108BD9-81ED-4DB2-BD59-A6C34878D82A}">
                    <a16:rowId xmlns:a16="http://schemas.microsoft.com/office/drawing/2014/main" xmlns="" val="3354344070"/>
                  </a:ext>
                </a:extLst>
              </a:tr>
              <a:tr h="41340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Pre -Treatment </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extLst>
                  <a:ext uri="{0D108BD9-81ED-4DB2-BD59-A6C34878D82A}">
                    <a16:rowId xmlns:a16="http://schemas.microsoft.com/office/drawing/2014/main" xmlns="" val="2417680816"/>
                  </a:ext>
                </a:extLst>
              </a:tr>
              <a:tr h="345109">
                <a:tc>
                  <a:txBody>
                    <a:bodyPr/>
                    <a:lstStyle/>
                    <a:p>
                      <a:pPr algn="ctr" fontAlgn="b"/>
                      <a:r>
                        <a:rPr lang="en-US" sz="1100" b="0" i="0" u="none" strike="noStrike" dirty="0">
                          <a:effectLst/>
                          <a:latin typeface="Calibri" panose="020F0502020204030204" pitchFamily="34" charset="0"/>
                        </a:rPr>
                        <a:t>TU 1A</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Pigeon East</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C3/M2</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130-150</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23</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21</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196</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182</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2450</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400</a:t>
                      </a:r>
                      <a:endParaRPr lang="en-US" sz="1100" b="0" i="0" u="none" strike="noStrike" dirty="0">
                        <a:solidFill>
                          <a:srgbClr val="000000"/>
                        </a:solidFill>
                        <a:effectLst/>
                        <a:latin typeface="Calibri" panose="020F0502020204030204" pitchFamily="34" charset="0"/>
                      </a:endParaRPr>
                    </a:p>
                  </a:txBody>
                  <a:tcPr marL="6817" marR="6817" marT="6817" marB="0" anchor="ctr"/>
                </a:tc>
                <a:extLst>
                  <a:ext uri="{0D108BD9-81ED-4DB2-BD59-A6C34878D82A}">
                    <a16:rowId xmlns:a16="http://schemas.microsoft.com/office/drawing/2014/main" xmlns="" val="4163641828"/>
                  </a:ext>
                </a:extLst>
              </a:tr>
            </a:tbl>
          </a:graphicData>
        </a:graphic>
      </p:graphicFrame>
      <p:grpSp>
        <p:nvGrpSpPr>
          <p:cNvPr id="8" name="Group 7"/>
          <p:cNvGrpSpPr/>
          <p:nvPr/>
        </p:nvGrpSpPr>
        <p:grpSpPr>
          <a:xfrm>
            <a:off x="6024089" y="3341602"/>
            <a:ext cx="3119911" cy="2391934"/>
            <a:chOff x="5922490" y="3329245"/>
            <a:chExt cx="3119911" cy="2391934"/>
          </a:xfrm>
        </p:grpSpPr>
        <p:pic>
          <p:nvPicPr>
            <p:cNvPr id="5" name="Picture 4"/>
            <p:cNvPicPr>
              <a:picLocks noChangeAspect="1"/>
            </p:cNvPicPr>
            <p:nvPr/>
          </p:nvPicPr>
          <p:blipFill>
            <a:blip r:embed="rId6"/>
            <a:stretch>
              <a:fillRect/>
            </a:stretch>
          </p:blipFill>
          <p:spPr>
            <a:xfrm>
              <a:off x="5922490" y="3329245"/>
              <a:ext cx="2517825" cy="2391934"/>
            </a:xfrm>
            <a:prstGeom prst="rect">
              <a:avLst/>
            </a:prstGeom>
          </p:spPr>
        </p:pic>
        <p:grpSp>
          <p:nvGrpSpPr>
            <p:cNvPr id="21" name="Group 20"/>
            <p:cNvGrpSpPr/>
            <p:nvPr/>
          </p:nvGrpSpPr>
          <p:grpSpPr>
            <a:xfrm>
              <a:off x="8245337" y="3455772"/>
              <a:ext cx="797064" cy="595424"/>
              <a:chOff x="8316097" y="3149849"/>
              <a:chExt cx="827903" cy="581892"/>
            </a:xfrm>
          </p:grpSpPr>
          <p:cxnSp>
            <p:nvCxnSpPr>
              <p:cNvPr id="19" name="Straight Arrow Connector 18"/>
              <p:cNvCxnSpPr/>
              <p:nvPr/>
            </p:nvCxnSpPr>
            <p:spPr>
              <a:xfrm flipH="1">
                <a:off x="8316097" y="3385751"/>
                <a:ext cx="481914" cy="3459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625017" y="3149849"/>
                <a:ext cx="518983" cy="246221"/>
              </a:xfrm>
              <a:prstGeom prst="rect">
                <a:avLst/>
              </a:prstGeom>
              <a:noFill/>
            </p:spPr>
            <p:txBody>
              <a:bodyPr wrap="square" rtlCol="0">
                <a:spAutoFit/>
              </a:bodyPr>
              <a:lstStyle/>
              <a:p>
                <a:r>
                  <a:rPr lang="en-US" sz="1000" b="1" dirty="0">
                    <a:latin typeface="Calibri" panose="020F0502020204030204" pitchFamily="34" charset="0"/>
                  </a:rPr>
                  <a:t>TU 1A</a:t>
                </a:r>
              </a:p>
            </p:txBody>
          </p:sp>
        </p:grpSp>
      </p:grpSp>
    </p:spTree>
    <p:extLst>
      <p:ext uri="{BB962C8B-B14F-4D97-AF65-F5344CB8AC3E}">
        <p14:creationId xmlns:p14="http://schemas.microsoft.com/office/powerpoint/2010/main" val="9018410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r>
              <a:rPr lang="en-US" dirty="0">
                <a:solidFill>
                  <a:schemeClr val="bg1"/>
                </a:solidFill>
                <a:effectLst>
                  <a:outerShdw blurRad="38100" dist="38100" dir="2700000" algn="tl">
                    <a:srgbClr val="000000">
                      <a:alpha val="43137"/>
                    </a:srgbClr>
                  </a:outerShdw>
                </a:effectLst>
              </a:rPr>
              <a:t>Treatment Unit 1A – Pigeon East</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4" name="Rectangle 3"/>
          <p:cNvSpPr/>
          <p:nvPr/>
        </p:nvSpPr>
        <p:spPr>
          <a:xfrm>
            <a:off x="968316" y="6134956"/>
            <a:ext cx="7458075"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2. Target stand versus prescribed stand for TU 1A.</a:t>
            </a:r>
            <a:endParaRPr lang="en-US" sz="1200" dirty="0"/>
          </a:p>
        </p:txBody>
      </p:sp>
      <p:sp>
        <p:nvSpPr>
          <p:cNvPr id="10" name="Slide Number Placeholder 9"/>
          <p:cNvSpPr>
            <a:spLocks noGrp="1"/>
          </p:cNvSpPr>
          <p:nvPr>
            <p:ph type="sldNum" sz="quarter" idx="12"/>
          </p:nvPr>
        </p:nvSpPr>
        <p:spPr/>
        <p:txBody>
          <a:bodyPr>
            <a:normAutofit fontScale="85000" lnSpcReduction="20000"/>
          </a:bodyPr>
          <a:lstStyle/>
          <a:p>
            <a:fld id="{63AF2AF7-5D69-4947-9730-35A2064ADD12}" type="slidenum">
              <a:rPr lang="en-US" smtClean="0"/>
              <a:pPr/>
              <a:t>23</a:t>
            </a:fld>
            <a:endParaRPr lang="en-US" dirty="0"/>
          </a:p>
        </p:txBody>
      </p:sp>
      <p:sp>
        <p:nvSpPr>
          <p:cNvPr id="12" name="TextBox 2">
            <a:extLst>
              <a:ext uri="{FF2B5EF4-FFF2-40B4-BE49-F238E27FC236}">
                <a16:creationId xmlns:a16="http://schemas.microsoft.com/office/drawing/2014/main" xmlns="" id="{00000000-0008-0000-0100-000003000000}"/>
              </a:ext>
            </a:extLst>
          </p:cNvPr>
          <p:cNvSpPr txBox="1"/>
          <p:nvPr/>
        </p:nvSpPr>
        <p:spPr>
          <a:xfrm>
            <a:off x="2225524" y="1660103"/>
            <a:ext cx="4237060"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1A - Merch Stems/ha</a:t>
            </a:r>
          </a:p>
          <a:p>
            <a:pPr algn="ctr"/>
            <a:r>
              <a:rPr lang="en-US" sz="1100" b="1" baseline="0" dirty="0"/>
              <a:t>Residual BA = 22 m2/ha, D.lim = 60 cm, q=1.25 vs. q=1.35</a:t>
            </a:r>
            <a:endParaRPr lang="en-US" sz="1100" b="1" dirty="0"/>
          </a:p>
        </p:txBody>
      </p:sp>
      <p:graphicFrame>
        <p:nvGraphicFramePr>
          <p:cNvPr id="9" name="Chart 8">
            <a:extLst>
              <a:ext uri="{FF2B5EF4-FFF2-40B4-BE49-F238E27FC236}">
                <a16:creationId xmlns:a16="http://schemas.microsoft.com/office/drawing/2014/main" xmlns="" id="{00000000-0008-0000-0100-000009000000}"/>
              </a:ext>
            </a:extLst>
          </p:cNvPr>
          <p:cNvGraphicFramePr>
            <a:graphicFrameLocks/>
          </p:cNvGraphicFramePr>
          <p:nvPr>
            <p:extLst>
              <p:ext uri="{D42A27DB-BD31-4B8C-83A1-F6EECF244321}">
                <p14:modId xmlns:p14="http://schemas.microsoft.com/office/powerpoint/2010/main" val="406405540"/>
              </p:ext>
            </p:extLst>
          </p:nvPr>
        </p:nvGraphicFramePr>
        <p:xfrm>
          <a:off x="587229" y="1657349"/>
          <a:ext cx="7902430" cy="44162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972756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r>
              <a:rPr lang="en-US" dirty="0">
                <a:solidFill>
                  <a:schemeClr val="bg1"/>
                </a:solidFill>
                <a:effectLst>
                  <a:outerShdw blurRad="38100" dist="38100" dir="2700000" algn="tl">
                    <a:srgbClr val="000000">
                      <a:alpha val="43137"/>
                    </a:srgbClr>
                  </a:outerShdw>
                </a:effectLst>
              </a:rPr>
              <a:t>Treatment Unit </a:t>
            </a:r>
            <a:r>
              <a:rPr lang="en-US" dirty="0">
                <a:effectLst>
                  <a:outerShdw blurRad="38100" dist="38100" dir="2700000" algn="tl">
                    <a:srgbClr val="000000">
                      <a:alpha val="43137"/>
                    </a:srgbClr>
                  </a:outerShdw>
                </a:effectLst>
              </a:rPr>
              <a:t>1</a:t>
            </a:r>
            <a:r>
              <a:rPr lang="en-US" dirty="0">
                <a:solidFill>
                  <a:schemeClr val="bg1"/>
                </a:solidFill>
                <a:effectLst>
                  <a:outerShdw blurRad="38100" dist="38100" dir="2700000" algn="tl">
                    <a:srgbClr val="000000">
                      <a:alpha val="43137"/>
                    </a:srgbClr>
                  </a:outerShdw>
                </a:effectLst>
              </a:rPr>
              <a:t>B – Pigeon West</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292101" y="6299283"/>
            <a:ext cx="5156199"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3. Representative photos for Treatment Unit (TU) 1B.</a:t>
            </a:r>
          </a:p>
        </p:txBody>
      </p:sp>
      <p:grpSp>
        <p:nvGrpSpPr>
          <p:cNvPr id="4" name="Group 3"/>
          <p:cNvGrpSpPr/>
          <p:nvPr/>
        </p:nvGrpSpPr>
        <p:grpSpPr>
          <a:xfrm>
            <a:off x="352743" y="2705100"/>
            <a:ext cx="5476557" cy="3600450"/>
            <a:chOff x="1457642" y="1649413"/>
            <a:chExt cx="5809615" cy="3787775"/>
          </a:xfrm>
        </p:grpSpPr>
        <p:pic>
          <p:nvPicPr>
            <p:cNvPr id="10" name="Picture 9" descr="C:\Users\s_dranga\AppData\Local\Microsoft\Windows\Temporary Internet FilesContent.Word\109 (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2777" y="1649413"/>
              <a:ext cx="2824480" cy="3787775"/>
            </a:xfrm>
            <a:prstGeom prst="rect">
              <a:avLst/>
            </a:prstGeom>
            <a:noFill/>
            <a:ln>
              <a:noFill/>
            </a:ln>
          </p:spPr>
        </p:pic>
        <p:pic>
          <p:nvPicPr>
            <p:cNvPr id="11" name="Picture 10" descr="C:\Users\s_dranga\AppData\Local\Microsoft\Windows\Temporary Internet Files\Content.Word\104 (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7642" y="1658303"/>
              <a:ext cx="2816860" cy="3778885"/>
            </a:xfrm>
            <a:prstGeom prst="rect">
              <a:avLst/>
            </a:prstGeom>
            <a:noFill/>
            <a:ln>
              <a:noFill/>
            </a:ln>
          </p:spPr>
        </p:pic>
      </p:grpSp>
      <p:sp>
        <p:nvSpPr>
          <p:cNvPr id="12" name="Slide Number Placeholder 11"/>
          <p:cNvSpPr>
            <a:spLocks noGrp="1"/>
          </p:cNvSpPr>
          <p:nvPr>
            <p:ph type="sldNum" sz="quarter" idx="12"/>
          </p:nvPr>
        </p:nvSpPr>
        <p:spPr/>
        <p:txBody>
          <a:bodyPr>
            <a:normAutofit fontScale="85000" lnSpcReduction="20000"/>
          </a:bodyPr>
          <a:lstStyle/>
          <a:p>
            <a:fld id="{63AF2AF7-5D69-4947-9730-35A2064ADD12}" type="slidenum">
              <a:rPr lang="en-US" smtClean="0"/>
              <a:pPr/>
              <a:t>24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961550439"/>
              </p:ext>
            </p:extLst>
          </p:nvPr>
        </p:nvGraphicFramePr>
        <p:xfrm>
          <a:off x="342900" y="1579563"/>
          <a:ext cx="8458199" cy="1026291"/>
        </p:xfrm>
        <a:graphic>
          <a:graphicData uri="http://schemas.openxmlformats.org/drawingml/2006/table">
            <a:tbl>
              <a:tblPr>
                <a:tableStyleId>{5C22544A-7EE6-4342-B048-85BDC9FD1C3A}</a:tableStyleId>
              </a:tblPr>
              <a:tblGrid>
                <a:gridCol w="754565">
                  <a:extLst>
                    <a:ext uri="{9D8B030D-6E8A-4147-A177-3AD203B41FA5}">
                      <a16:colId xmlns:a16="http://schemas.microsoft.com/office/drawing/2014/main" xmlns="" val="2038561456"/>
                    </a:ext>
                  </a:extLst>
                </a:gridCol>
                <a:gridCol w="615442">
                  <a:extLst>
                    <a:ext uri="{9D8B030D-6E8A-4147-A177-3AD203B41FA5}">
                      <a16:colId xmlns:a16="http://schemas.microsoft.com/office/drawing/2014/main" xmlns="" val="3157170273"/>
                    </a:ext>
                  </a:extLst>
                </a:gridCol>
                <a:gridCol w="473961">
                  <a:extLst>
                    <a:ext uri="{9D8B030D-6E8A-4147-A177-3AD203B41FA5}">
                      <a16:colId xmlns:a16="http://schemas.microsoft.com/office/drawing/2014/main" xmlns="" val="187765834"/>
                    </a:ext>
                  </a:extLst>
                </a:gridCol>
                <a:gridCol w="820588">
                  <a:extLst>
                    <a:ext uri="{9D8B030D-6E8A-4147-A177-3AD203B41FA5}">
                      <a16:colId xmlns:a16="http://schemas.microsoft.com/office/drawing/2014/main" xmlns="" val="4065170161"/>
                    </a:ext>
                  </a:extLst>
                </a:gridCol>
                <a:gridCol w="700331">
                  <a:extLst>
                    <a:ext uri="{9D8B030D-6E8A-4147-A177-3AD203B41FA5}">
                      <a16:colId xmlns:a16="http://schemas.microsoft.com/office/drawing/2014/main" xmlns="" val="1033653630"/>
                    </a:ext>
                  </a:extLst>
                </a:gridCol>
                <a:gridCol w="742774">
                  <a:extLst>
                    <a:ext uri="{9D8B030D-6E8A-4147-A177-3AD203B41FA5}">
                      <a16:colId xmlns:a16="http://schemas.microsoft.com/office/drawing/2014/main" xmlns="" val="2768707651"/>
                    </a:ext>
                  </a:extLst>
                </a:gridCol>
                <a:gridCol w="700331">
                  <a:extLst>
                    <a:ext uri="{9D8B030D-6E8A-4147-A177-3AD203B41FA5}">
                      <a16:colId xmlns:a16="http://schemas.microsoft.com/office/drawing/2014/main" xmlns="" val="2122249133"/>
                    </a:ext>
                  </a:extLst>
                </a:gridCol>
                <a:gridCol w="742774">
                  <a:extLst>
                    <a:ext uri="{9D8B030D-6E8A-4147-A177-3AD203B41FA5}">
                      <a16:colId xmlns:a16="http://schemas.microsoft.com/office/drawing/2014/main" xmlns="" val="4060892795"/>
                    </a:ext>
                  </a:extLst>
                </a:gridCol>
                <a:gridCol w="700331">
                  <a:extLst>
                    <a:ext uri="{9D8B030D-6E8A-4147-A177-3AD203B41FA5}">
                      <a16:colId xmlns:a16="http://schemas.microsoft.com/office/drawing/2014/main" xmlns="" val="916895589"/>
                    </a:ext>
                  </a:extLst>
                </a:gridCol>
                <a:gridCol w="742774">
                  <a:extLst>
                    <a:ext uri="{9D8B030D-6E8A-4147-A177-3AD203B41FA5}">
                      <a16:colId xmlns:a16="http://schemas.microsoft.com/office/drawing/2014/main" xmlns="" val="3908456847"/>
                    </a:ext>
                  </a:extLst>
                </a:gridCol>
                <a:gridCol w="721554">
                  <a:extLst>
                    <a:ext uri="{9D8B030D-6E8A-4147-A177-3AD203B41FA5}">
                      <a16:colId xmlns:a16="http://schemas.microsoft.com/office/drawing/2014/main" xmlns="" val="923512384"/>
                    </a:ext>
                  </a:extLst>
                </a:gridCol>
                <a:gridCol w="742774">
                  <a:extLst>
                    <a:ext uri="{9D8B030D-6E8A-4147-A177-3AD203B41FA5}">
                      <a16:colId xmlns:a16="http://schemas.microsoft.com/office/drawing/2014/main" xmlns="" val="186090438"/>
                    </a:ext>
                  </a:extLst>
                </a:gridCol>
              </a:tblGrid>
              <a:tr h="292885">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817" marR="6817" marT="6817"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817" marR="6817" marT="6817"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817" marR="6817" marT="6817"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817" marR="6817" marT="6817"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817" marR="6817" marT="681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817" marR="6817" marT="681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817" marR="6817" marT="681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817" marR="6817" marT="6817" marB="0" anchor="ctr"/>
                </a:tc>
                <a:tc hMerge="1">
                  <a:txBody>
                    <a:bodyPr/>
                    <a:lstStyle/>
                    <a:p>
                      <a:endParaRPr lang="en-US"/>
                    </a:p>
                  </a:txBody>
                  <a:tcPr/>
                </a:tc>
                <a:extLst>
                  <a:ext uri="{0D108BD9-81ED-4DB2-BD59-A6C34878D82A}">
                    <a16:rowId xmlns:a16="http://schemas.microsoft.com/office/drawing/2014/main" xmlns="" val="1030480071"/>
                  </a:ext>
                </a:extLst>
              </a:tr>
              <a:tr h="29288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Pre -Treatment </a:t>
                      </a:r>
                      <a:endParaRPr lang="en-US" sz="1100" b="1"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817" marR="6817" marT="6817" marB="0" anchor="ctr"/>
                </a:tc>
                <a:extLst>
                  <a:ext uri="{0D108BD9-81ED-4DB2-BD59-A6C34878D82A}">
                    <a16:rowId xmlns:a16="http://schemas.microsoft.com/office/drawing/2014/main" xmlns="" val="348078507"/>
                  </a:ext>
                </a:extLst>
              </a:tr>
              <a:tr h="292885">
                <a:tc>
                  <a:txBody>
                    <a:bodyPr/>
                    <a:lstStyle/>
                    <a:p>
                      <a:pPr algn="ctr" fontAlgn="b"/>
                      <a:r>
                        <a:rPr lang="en-US" sz="1100" b="0" i="0" u="none" strike="noStrike" dirty="0">
                          <a:effectLst/>
                          <a:latin typeface="Calibri" panose="020F0502020204030204" pitchFamily="34" charset="0"/>
                        </a:rPr>
                        <a:t>TU 1B</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Pigeon West</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C3</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130-150</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47</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24</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327</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166</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2801</a:t>
                      </a:r>
                      <a:endParaRPr lang="en-US" sz="1100" b="0" i="0" u="none" strike="noStrike" dirty="0">
                        <a:solidFill>
                          <a:srgbClr val="000000"/>
                        </a:solidFill>
                        <a:effectLst/>
                        <a:latin typeface="Calibri" panose="020F0502020204030204" pitchFamily="34" charset="0"/>
                      </a:endParaRPr>
                    </a:p>
                  </a:txBody>
                  <a:tcPr marL="6817" marR="6817" marT="6817" marB="0" anchor="ctr"/>
                </a:tc>
                <a:tc>
                  <a:txBody>
                    <a:bodyPr/>
                    <a:lstStyle/>
                    <a:p>
                      <a:pPr algn="ctr" fontAlgn="b"/>
                      <a:r>
                        <a:rPr lang="en-US" sz="1100" b="0" i="0" u="none" strike="noStrike" dirty="0">
                          <a:effectLst/>
                          <a:latin typeface="Calibri" panose="020F0502020204030204" pitchFamily="34" charset="0"/>
                        </a:rPr>
                        <a:t>400</a:t>
                      </a:r>
                      <a:endParaRPr lang="en-US" sz="1100" b="0" i="0" u="none" strike="noStrike" dirty="0">
                        <a:solidFill>
                          <a:srgbClr val="000000"/>
                        </a:solidFill>
                        <a:effectLst/>
                        <a:latin typeface="Calibri" panose="020F0502020204030204" pitchFamily="34" charset="0"/>
                      </a:endParaRPr>
                    </a:p>
                  </a:txBody>
                  <a:tcPr marL="6817" marR="6817" marT="6817" marB="0" anchor="ctr"/>
                </a:tc>
                <a:extLst>
                  <a:ext uri="{0D108BD9-81ED-4DB2-BD59-A6C34878D82A}">
                    <a16:rowId xmlns:a16="http://schemas.microsoft.com/office/drawing/2014/main" xmlns="" val="3926990323"/>
                  </a:ext>
                </a:extLst>
              </a:tr>
            </a:tbl>
          </a:graphicData>
        </a:graphic>
      </p:graphicFrame>
      <p:grpSp>
        <p:nvGrpSpPr>
          <p:cNvPr id="14" name="Group 13"/>
          <p:cNvGrpSpPr/>
          <p:nvPr/>
        </p:nvGrpSpPr>
        <p:grpSpPr>
          <a:xfrm>
            <a:off x="5961492" y="2882900"/>
            <a:ext cx="2824980" cy="3246052"/>
            <a:chOff x="5961492" y="2882900"/>
            <a:chExt cx="2824980" cy="3246052"/>
          </a:xfrm>
        </p:grpSpPr>
        <p:pic>
          <p:nvPicPr>
            <p:cNvPr id="9" name="Picture 8"/>
            <p:cNvPicPr>
              <a:picLocks noChangeAspect="1"/>
            </p:cNvPicPr>
            <p:nvPr/>
          </p:nvPicPr>
          <p:blipFill>
            <a:blip r:embed="rId6"/>
            <a:stretch>
              <a:fillRect/>
            </a:stretch>
          </p:blipFill>
          <p:spPr>
            <a:xfrm>
              <a:off x="5961492" y="3423337"/>
              <a:ext cx="2824980" cy="2705615"/>
            </a:xfrm>
            <a:prstGeom prst="rect">
              <a:avLst/>
            </a:prstGeom>
          </p:spPr>
        </p:pic>
        <p:grpSp>
          <p:nvGrpSpPr>
            <p:cNvPr id="16" name="Group 15"/>
            <p:cNvGrpSpPr/>
            <p:nvPr/>
          </p:nvGrpSpPr>
          <p:grpSpPr>
            <a:xfrm>
              <a:off x="6883400" y="2882900"/>
              <a:ext cx="571500" cy="1054100"/>
              <a:chOff x="6883400" y="2882900"/>
              <a:chExt cx="571500" cy="1054100"/>
            </a:xfrm>
          </p:grpSpPr>
          <p:cxnSp>
            <p:nvCxnSpPr>
              <p:cNvPr id="13" name="Straight Arrow Connector 12"/>
              <p:cNvCxnSpPr>
                <a:cxnSpLocks/>
              </p:cNvCxnSpPr>
              <p:nvPr/>
            </p:nvCxnSpPr>
            <p:spPr>
              <a:xfrm>
                <a:off x="7112000" y="3124200"/>
                <a:ext cx="12700" cy="8128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883400" y="2882900"/>
                <a:ext cx="571500" cy="246221"/>
              </a:xfrm>
              <a:prstGeom prst="rect">
                <a:avLst/>
              </a:prstGeom>
              <a:noFill/>
            </p:spPr>
            <p:txBody>
              <a:bodyPr wrap="square" rtlCol="0">
                <a:spAutoFit/>
              </a:bodyPr>
              <a:lstStyle/>
              <a:p>
                <a:r>
                  <a:rPr lang="en-US" sz="1000" b="1" dirty="0">
                    <a:latin typeface="Calibri" panose="020F0502020204030204" pitchFamily="34" charset="0"/>
                  </a:rPr>
                  <a:t>TU 1B</a:t>
                </a:r>
              </a:p>
            </p:txBody>
          </p:sp>
        </p:grpSp>
      </p:grpSp>
    </p:spTree>
    <p:extLst>
      <p:ext uri="{BB962C8B-B14F-4D97-AF65-F5344CB8AC3E}">
        <p14:creationId xmlns:p14="http://schemas.microsoft.com/office/powerpoint/2010/main" val="12588519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r>
              <a:rPr lang="en-US" dirty="0">
                <a:solidFill>
                  <a:schemeClr val="bg1"/>
                </a:solidFill>
                <a:effectLst>
                  <a:outerShdw blurRad="38100" dist="38100" dir="2700000" algn="tl">
                    <a:srgbClr val="000000">
                      <a:alpha val="43137"/>
                    </a:srgbClr>
                  </a:outerShdw>
                </a:effectLst>
              </a:rPr>
              <a:t>Treatment Unit 1B – Pigeon West</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15" name="Slide Number Placeholder 14"/>
          <p:cNvSpPr>
            <a:spLocks noGrp="1"/>
          </p:cNvSpPr>
          <p:nvPr>
            <p:ph type="sldNum" sz="quarter" idx="12"/>
          </p:nvPr>
        </p:nvSpPr>
        <p:spPr/>
        <p:txBody>
          <a:bodyPr>
            <a:normAutofit fontScale="85000" lnSpcReduction="20000"/>
          </a:bodyPr>
          <a:lstStyle/>
          <a:p>
            <a:fld id="{63AF2AF7-5D69-4947-9730-35A2064ADD12}" type="slidenum">
              <a:rPr lang="en-US" smtClean="0"/>
              <a:pPr/>
              <a:t>25</a:t>
            </a:fld>
            <a:endParaRPr lang="en-US" dirty="0"/>
          </a:p>
        </p:txBody>
      </p:sp>
      <p:sp>
        <p:nvSpPr>
          <p:cNvPr id="12" name="Rectangle 11"/>
          <p:cNvSpPr/>
          <p:nvPr/>
        </p:nvSpPr>
        <p:spPr>
          <a:xfrm>
            <a:off x="1034204" y="5936063"/>
            <a:ext cx="7553743"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4. Target stand versus prescribed stand for TU 1B.</a:t>
            </a:r>
            <a:endParaRPr lang="en-US" sz="1200" dirty="0"/>
          </a:p>
        </p:txBody>
      </p:sp>
      <p:graphicFrame>
        <p:nvGraphicFramePr>
          <p:cNvPr id="8" name="Chart 7">
            <a:extLst>
              <a:ext uri="{FF2B5EF4-FFF2-40B4-BE49-F238E27FC236}">
                <a16:creationId xmlns:a16="http://schemas.microsoft.com/office/drawing/2014/main" xmlns="" id="{348A3D56-839E-4B9D-B40B-4E6E56EC7326}"/>
              </a:ext>
            </a:extLst>
          </p:cNvPr>
          <p:cNvGraphicFramePr>
            <a:graphicFrameLocks/>
          </p:cNvGraphicFramePr>
          <p:nvPr>
            <p:extLst>
              <p:ext uri="{D42A27DB-BD31-4B8C-83A1-F6EECF244321}">
                <p14:modId xmlns:p14="http://schemas.microsoft.com/office/powerpoint/2010/main" val="2749639009"/>
              </p:ext>
            </p:extLst>
          </p:nvPr>
        </p:nvGraphicFramePr>
        <p:xfrm>
          <a:off x="556054" y="1657350"/>
          <a:ext cx="7824547" cy="41478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575645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dirty="0">
                <a:solidFill>
                  <a:schemeClr val="bg1"/>
                </a:solidFill>
                <a:effectLst>
                  <a:outerShdw blurRad="38100" dist="38100" dir="2700000" algn="tl">
                    <a:srgbClr val="000000">
                      <a:alpha val="43137"/>
                    </a:srgbClr>
                  </a:outerShdw>
                </a:effectLst>
              </a:rPr>
              <a:t>Treatment Unit 1C – Redeau Finger</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317501" y="6324601"/>
            <a:ext cx="5702299"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5. Representative photos for Treatment Unit 1C.</a:t>
            </a:r>
          </a:p>
        </p:txBody>
      </p:sp>
      <p:sp>
        <p:nvSpPr>
          <p:cNvPr id="14" name="Slide Number Placeholder 13"/>
          <p:cNvSpPr>
            <a:spLocks noGrp="1"/>
          </p:cNvSpPr>
          <p:nvPr>
            <p:ph type="sldNum" sz="quarter" idx="12"/>
          </p:nvPr>
        </p:nvSpPr>
        <p:spPr/>
        <p:txBody>
          <a:bodyPr>
            <a:normAutofit fontScale="85000" lnSpcReduction="20000"/>
          </a:bodyPr>
          <a:lstStyle/>
          <a:p>
            <a:fld id="{63AF2AF7-5D69-4947-9730-35A2064ADD12}" type="slidenum">
              <a:rPr lang="en-US" smtClean="0"/>
              <a:pPr/>
              <a:t>26</a:t>
            </a:fld>
            <a:endParaRPr lang="en-US" dirty="0"/>
          </a:p>
        </p:txBody>
      </p:sp>
      <p:grpSp>
        <p:nvGrpSpPr>
          <p:cNvPr id="4" name="Group 3"/>
          <p:cNvGrpSpPr/>
          <p:nvPr/>
        </p:nvGrpSpPr>
        <p:grpSpPr>
          <a:xfrm>
            <a:off x="394017" y="2656205"/>
            <a:ext cx="5549583" cy="3668396"/>
            <a:chOff x="1333817" y="1640204"/>
            <a:chExt cx="5846128" cy="3731895"/>
          </a:xfrm>
        </p:grpSpPr>
        <p:pic>
          <p:nvPicPr>
            <p:cNvPr id="13" name="Picture 12" descr="C:\Users\s_dranga\AppData\Local\Microsoft\Windows\Temporary Internet Files\Content.Word\3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9110" y="1644332"/>
              <a:ext cx="2870835" cy="3727450"/>
            </a:xfrm>
            <a:prstGeom prst="rect">
              <a:avLst/>
            </a:prstGeom>
            <a:noFill/>
            <a:ln>
              <a:noFill/>
            </a:ln>
          </p:spPr>
        </p:pic>
        <p:pic>
          <p:nvPicPr>
            <p:cNvPr id="10" name="Picture 9" descr="C:\Users\s_dranga\AppData\Local\Microsoft\Windows\Temporary Internet FilesContent.Word\114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3817" y="1640204"/>
              <a:ext cx="2864485" cy="3731895"/>
            </a:xfrm>
            <a:prstGeom prst="rect">
              <a:avLst/>
            </a:prstGeom>
            <a:noFill/>
            <a:ln>
              <a:noFill/>
            </a:ln>
          </p:spPr>
        </p:pic>
      </p:grpSp>
      <p:graphicFrame>
        <p:nvGraphicFramePr>
          <p:cNvPr id="8" name="Table 7"/>
          <p:cNvGraphicFramePr>
            <a:graphicFrameLocks noGrp="1"/>
          </p:cNvGraphicFramePr>
          <p:nvPr>
            <p:extLst>
              <p:ext uri="{D42A27DB-BD31-4B8C-83A1-F6EECF244321}">
                <p14:modId xmlns:p14="http://schemas.microsoft.com/office/powerpoint/2010/main" val="1061039797"/>
              </p:ext>
            </p:extLst>
          </p:nvPr>
        </p:nvGraphicFramePr>
        <p:xfrm>
          <a:off x="381000" y="1543050"/>
          <a:ext cx="8242301" cy="1026111"/>
        </p:xfrm>
        <a:graphic>
          <a:graphicData uri="http://schemas.openxmlformats.org/drawingml/2006/table">
            <a:tbl>
              <a:tblPr>
                <a:tableStyleId>{5C22544A-7EE6-4342-B048-85BDC9FD1C3A}</a:tableStyleId>
              </a:tblPr>
              <a:tblGrid>
                <a:gridCol w="729004">
                  <a:extLst>
                    <a:ext uri="{9D8B030D-6E8A-4147-A177-3AD203B41FA5}">
                      <a16:colId xmlns:a16="http://schemas.microsoft.com/office/drawing/2014/main" xmlns="" val="2902814515"/>
                    </a:ext>
                  </a:extLst>
                </a:gridCol>
                <a:gridCol w="665216">
                  <a:extLst>
                    <a:ext uri="{9D8B030D-6E8A-4147-A177-3AD203B41FA5}">
                      <a16:colId xmlns:a16="http://schemas.microsoft.com/office/drawing/2014/main" xmlns="" val="1153649738"/>
                    </a:ext>
                  </a:extLst>
                </a:gridCol>
                <a:gridCol w="457906">
                  <a:extLst>
                    <a:ext uri="{9D8B030D-6E8A-4147-A177-3AD203B41FA5}">
                      <a16:colId xmlns:a16="http://schemas.microsoft.com/office/drawing/2014/main" xmlns="" val="3188039855"/>
                    </a:ext>
                  </a:extLst>
                </a:gridCol>
                <a:gridCol w="792792">
                  <a:extLst>
                    <a:ext uri="{9D8B030D-6E8A-4147-A177-3AD203B41FA5}">
                      <a16:colId xmlns:a16="http://schemas.microsoft.com/office/drawing/2014/main" xmlns="" val="2672812138"/>
                    </a:ext>
                  </a:extLst>
                </a:gridCol>
                <a:gridCol w="676607">
                  <a:extLst>
                    <a:ext uri="{9D8B030D-6E8A-4147-A177-3AD203B41FA5}">
                      <a16:colId xmlns:a16="http://schemas.microsoft.com/office/drawing/2014/main" xmlns="" val="3967851831"/>
                    </a:ext>
                  </a:extLst>
                </a:gridCol>
                <a:gridCol w="717613">
                  <a:extLst>
                    <a:ext uri="{9D8B030D-6E8A-4147-A177-3AD203B41FA5}">
                      <a16:colId xmlns:a16="http://schemas.microsoft.com/office/drawing/2014/main" xmlns="" val="2372024422"/>
                    </a:ext>
                  </a:extLst>
                </a:gridCol>
                <a:gridCol w="676607">
                  <a:extLst>
                    <a:ext uri="{9D8B030D-6E8A-4147-A177-3AD203B41FA5}">
                      <a16:colId xmlns:a16="http://schemas.microsoft.com/office/drawing/2014/main" xmlns="" val="1790433909"/>
                    </a:ext>
                  </a:extLst>
                </a:gridCol>
                <a:gridCol w="717613">
                  <a:extLst>
                    <a:ext uri="{9D8B030D-6E8A-4147-A177-3AD203B41FA5}">
                      <a16:colId xmlns:a16="http://schemas.microsoft.com/office/drawing/2014/main" xmlns="" val="71249910"/>
                    </a:ext>
                  </a:extLst>
                </a:gridCol>
                <a:gridCol w="676607">
                  <a:extLst>
                    <a:ext uri="{9D8B030D-6E8A-4147-A177-3AD203B41FA5}">
                      <a16:colId xmlns:a16="http://schemas.microsoft.com/office/drawing/2014/main" xmlns="" val="4143132881"/>
                    </a:ext>
                  </a:extLst>
                </a:gridCol>
                <a:gridCol w="717613">
                  <a:extLst>
                    <a:ext uri="{9D8B030D-6E8A-4147-A177-3AD203B41FA5}">
                      <a16:colId xmlns:a16="http://schemas.microsoft.com/office/drawing/2014/main" xmlns="" val="979560378"/>
                    </a:ext>
                  </a:extLst>
                </a:gridCol>
                <a:gridCol w="697110">
                  <a:extLst>
                    <a:ext uri="{9D8B030D-6E8A-4147-A177-3AD203B41FA5}">
                      <a16:colId xmlns:a16="http://schemas.microsoft.com/office/drawing/2014/main" xmlns="" val="2343539213"/>
                    </a:ext>
                  </a:extLst>
                </a:gridCol>
                <a:gridCol w="717613">
                  <a:extLst>
                    <a:ext uri="{9D8B030D-6E8A-4147-A177-3AD203B41FA5}">
                      <a16:colId xmlns:a16="http://schemas.microsoft.com/office/drawing/2014/main" xmlns="" val="2990593659"/>
                    </a:ext>
                  </a:extLst>
                </a:gridCol>
              </a:tblGrid>
              <a:tr h="302491">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757" marR="6757" marT="6757"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757" marR="6757" marT="6757"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757" marR="6757" marT="6757"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757" marR="6757" marT="6757"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757" marR="6757" marT="675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757" marR="6757" marT="675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757" marR="6757" marT="6757"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757" marR="6757" marT="6757" marB="0" anchor="ctr"/>
                </a:tc>
                <a:tc hMerge="1">
                  <a:txBody>
                    <a:bodyPr/>
                    <a:lstStyle/>
                    <a:p>
                      <a:endParaRPr lang="en-US"/>
                    </a:p>
                  </a:txBody>
                  <a:tcPr/>
                </a:tc>
                <a:extLst>
                  <a:ext uri="{0D108BD9-81ED-4DB2-BD59-A6C34878D82A}">
                    <a16:rowId xmlns:a16="http://schemas.microsoft.com/office/drawing/2014/main" xmlns="" val="2215546076"/>
                  </a:ext>
                </a:extLst>
              </a:tr>
              <a:tr h="26467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Pre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Pre -Treatment </a:t>
                      </a:r>
                      <a:endParaRPr lang="en-US" sz="1100" b="1"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1" i="0" u="none" strike="noStrike" dirty="0">
                          <a:effectLst/>
                          <a:latin typeface="Calibri" panose="020F0502020204030204" pitchFamily="34" charset="0"/>
                        </a:rPr>
                        <a:t>Post -Treatment</a:t>
                      </a:r>
                      <a:endParaRPr lang="en-US" sz="1100" b="1" i="0" u="none" strike="noStrike" dirty="0">
                        <a:solidFill>
                          <a:srgbClr val="000000"/>
                        </a:solidFill>
                        <a:effectLst/>
                        <a:latin typeface="Calibri" panose="020F0502020204030204" pitchFamily="34" charset="0"/>
                      </a:endParaRPr>
                    </a:p>
                  </a:txBody>
                  <a:tcPr marL="6757" marR="6757" marT="6757" marB="0" anchor="ctr"/>
                </a:tc>
                <a:extLst>
                  <a:ext uri="{0D108BD9-81ED-4DB2-BD59-A6C34878D82A}">
                    <a16:rowId xmlns:a16="http://schemas.microsoft.com/office/drawing/2014/main" xmlns="" val="3379124261"/>
                  </a:ext>
                </a:extLst>
              </a:tr>
              <a:tr h="260918">
                <a:tc>
                  <a:txBody>
                    <a:bodyPr/>
                    <a:lstStyle/>
                    <a:p>
                      <a:pPr algn="ctr" fontAlgn="b"/>
                      <a:r>
                        <a:rPr lang="en-US" sz="1100" b="0" i="0" u="none" strike="noStrike" dirty="0">
                          <a:effectLst/>
                          <a:latin typeface="Calibri" panose="020F0502020204030204" pitchFamily="34" charset="0"/>
                        </a:rPr>
                        <a:t>TU 1C</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Redeau Finger</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C7</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100-115</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50</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36</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368</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263</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3709</a:t>
                      </a:r>
                      <a:endParaRPr lang="en-US" sz="11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ctr" fontAlgn="b"/>
                      <a:r>
                        <a:rPr lang="en-US" sz="1100" b="0" i="0" u="none" strike="noStrike" dirty="0">
                          <a:effectLst/>
                          <a:latin typeface="Calibri" panose="020F0502020204030204" pitchFamily="34" charset="0"/>
                        </a:rPr>
                        <a:t>400</a:t>
                      </a:r>
                      <a:endParaRPr lang="en-US" sz="1100" b="0" i="0" u="none" strike="noStrike" dirty="0">
                        <a:solidFill>
                          <a:srgbClr val="000000"/>
                        </a:solidFill>
                        <a:effectLst/>
                        <a:latin typeface="Calibri" panose="020F0502020204030204" pitchFamily="34" charset="0"/>
                      </a:endParaRPr>
                    </a:p>
                  </a:txBody>
                  <a:tcPr marL="6757" marR="6757" marT="6757" marB="0" anchor="ctr"/>
                </a:tc>
                <a:extLst>
                  <a:ext uri="{0D108BD9-81ED-4DB2-BD59-A6C34878D82A}">
                    <a16:rowId xmlns:a16="http://schemas.microsoft.com/office/drawing/2014/main" xmlns="" val="4041740479"/>
                  </a:ext>
                </a:extLst>
              </a:tr>
            </a:tbl>
          </a:graphicData>
        </a:graphic>
      </p:graphicFrame>
      <p:grpSp>
        <p:nvGrpSpPr>
          <p:cNvPr id="11" name="Group 10"/>
          <p:cNvGrpSpPr/>
          <p:nvPr/>
        </p:nvGrpSpPr>
        <p:grpSpPr>
          <a:xfrm>
            <a:off x="6032500" y="3136900"/>
            <a:ext cx="2589207" cy="2819056"/>
            <a:chOff x="6032500" y="3136900"/>
            <a:chExt cx="2589207" cy="2819056"/>
          </a:xfrm>
        </p:grpSpPr>
        <p:pic>
          <p:nvPicPr>
            <p:cNvPr id="5" name="Picture 4"/>
            <p:cNvPicPr>
              <a:picLocks noChangeAspect="1"/>
            </p:cNvPicPr>
            <p:nvPr/>
          </p:nvPicPr>
          <p:blipFill>
            <a:blip r:embed="rId6"/>
            <a:stretch>
              <a:fillRect/>
            </a:stretch>
          </p:blipFill>
          <p:spPr>
            <a:xfrm>
              <a:off x="6114165" y="3558746"/>
              <a:ext cx="2507542" cy="2397210"/>
            </a:xfrm>
            <a:prstGeom prst="rect">
              <a:avLst/>
            </a:prstGeom>
          </p:spPr>
        </p:pic>
        <p:grpSp>
          <p:nvGrpSpPr>
            <p:cNvPr id="18" name="Group 17"/>
            <p:cNvGrpSpPr/>
            <p:nvPr/>
          </p:nvGrpSpPr>
          <p:grpSpPr>
            <a:xfrm>
              <a:off x="6032500" y="3136900"/>
              <a:ext cx="546100" cy="1308100"/>
              <a:chOff x="6032500" y="2819400"/>
              <a:chExt cx="546100" cy="1308100"/>
            </a:xfrm>
          </p:grpSpPr>
          <p:cxnSp>
            <p:nvCxnSpPr>
              <p:cNvPr id="15" name="Straight Arrow Connector 14"/>
              <p:cNvCxnSpPr>
                <a:cxnSpLocks/>
              </p:cNvCxnSpPr>
              <p:nvPr/>
            </p:nvCxnSpPr>
            <p:spPr>
              <a:xfrm>
                <a:off x="6286500" y="3098800"/>
                <a:ext cx="127000" cy="1028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32500" y="2819400"/>
                <a:ext cx="546100" cy="261610"/>
              </a:xfrm>
              <a:prstGeom prst="rect">
                <a:avLst/>
              </a:prstGeom>
              <a:noFill/>
            </p:spPr>
            <p:txBody>
              <a:bodyPr wrap="square" rtlCol="0">
                <a:spAutoFit/>
              </a:bodyPr>
              <a:lstStyle/>
              <a:p>
                <a:r>
                  <a:rPr lang="en-US" sz="1100" b="1" dirty="0">
                    <a:latin typeface="Calibri" panose="020F0502020204030204" pitchFamily="34" charset="0"/>
                  </a:rPr>
                  <a:t>TU 1C</a:t>
                </a:r>
              </a:p>
            </p:txBody>
          </p:sp>
        </p:grpSp>
      </p:grpSp>
    </p:spTree>
    <p:extLst>
      <p:ext uri="{BB962C8B-B14F-4D97-AF65-F5344CB8AC3E}">
        <p14:creationId xmlns:p14="http://schemas.microsoft.com/office/powerpoint/2010/main" val="37044021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dirty="0">
                <a:solidFill>
                  <a:schemeClr val="bg1"/>
                </a:solidFill>
                <a:effectLst>
                  <a:outerShdw blurRad="38100" dist="38100" dir="2700000" algn="tl">
                    <a:srgbClr val="000000">
                      <a:alpha val="43137"/>
                    </a:srgbClr>
                  </a:outerShdw>
                </a:effectLst>
              </a:rPr>
              <a:t>Treatment Unit 1C – Redeau Finger</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4" name="Slide Number Placeholder 3"/>
          <p:cNvSpPr>
            <a:spLocks noGrp="1"/>
          </p:cNvSpPr>
          <p:nvPr>
            <p:ph type="sldNum" sz="quarter" idx="12"/>
          </p:nvPr>
        </p:nvSpPr>
        <p:spPr/>
        <p:txBody>
          <a:bodyPr>
            <a:normAutofit fontScale="85000" lnSpcReduction="20000"/>
          </a:bodyPr>
          <a:lstStyle/>
          <a:p>
            <a:fld id="{63AF2AF7-5D69-4947-9730-35A2064ADD12}" type="slidenum">
              <a:rPr lang="en-US" smtClean="0"/>
              <a:pPr/>
              <a:t>27</a:t>
            </a:fld>
            <a:endParaRPr lang="en-US" dirty="0"/>
          </a:p>
        </p:txBody>
      </p:sp>
      <p:sp>
        <p:nvSpPr>
          <p:cNvPr id="12" name="Rectangle 11"/>
          <p:cNvSpPr/>
          <p:nvPr/>
        </p:nvSpPr>
        <p:spPr>
          <a:xfrm>
            <a:off x="828646" y="5941078"/>
            <a:ext cx="7494894"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6. Target stand versus prescribed stand for TU 1C.</a:t>
            </a:r>
            <a:endParaRPr lang="en-US" sz="1200" dirty="0"/>
          </a:p>
        </p:txBody>
      </p:sp>
      <p:grpSp>
        <p:nvGrpSpPr>
          <p:cNvPr id="9" name="Group 8">
            <a:extLst>
              <a:ext uri="{FF2B5EF4-FFF2-40B4-BE49-F238E27FC236}">
                <a16:creationId xmlns:a16="http://schemas.microsoft.com/office/drawing/2014/main" xmlns="" id="{0C9A6B4F-6673-4D5E-91A1-40F7E3176703}"/>
              </a:ext>
            </a:extLst>
          </p:cNvPr>
          <p:cNvGrpSpPr/>
          <p:nvPr/>
        </p:nvGrpSpPr>
        <p:grpSpPr>
          <a:xfrm>
            <a:off x="667265" y="1657350"/>
            <a:ext cx="7908324" cy="4261536"/>
            <a:chOff x="0" y="0"/>
            <a:chExt cx="4619625" cy="3543300"/>
          </a:xfrm>
        </p:grpSpPr>
        <p:graphicFrame>
          <p:nvGraphicFramePr>
            <p:cNvPr id="10" name="Chart 9">
              <a:extLst>
                <a:ext uri="{FF2B5EF4-FFF2-40B4-BE49-F238E27FC236}">
                  <a16:creationId xmlns:a16="http://schemas.microsoft.com/office/drawing/2014/main" xmlns="" id="{05E9D40A-0940-4837-9640-23D6397D6C52}"/>
                </a:ext>
              </a:extLst>
            </p:cNvPr>
            <p:cNvGraphicFramePr>
              <a:graphicFrameLocks/>
            </p:cNvGraphicFramePr>
            <p:nvPr>
              <p:extLst>
                <p:ext uri="{D42A27DB-BD31-4B8C-83A1-F6EECF244321}">
                  <p14:modId xmlns:p14="http://schemas.microsoft.com/office/powerpoint/2010/main" val="1512362056"/>
                </p:ext>
              </p:extLst>
            </p:nvPr>
          </p:nvGraphicFramePr>
          <p:xfrm>
            <a:off x="0" y="0"/>
            <a:ext cx="4619625" cy="35433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2">
              <a:extLst>
                <a:ext uri="{FF2B5EF4-FFF2-40B4-BE49-F238E27FC236}">
                  <a16:creationId xmlns:a16="http://schemas.microsoft.com/office/drawing/2014/main" xmlns="" id="{E480F5C3-F1C7-4C13-8AC0-DA026EAA8409}"/>
                </a:ext>
              </a:extLst>
            </p:cNvPr>
            <p:cNvSpPr txBox="1"/>
            <p:nvPr/>
          </p:nvSpPr>
          <p:spPr>
            <a:xfrm>
              <a:off x="581025" y="85725"/>
              <a:ext cx="3406775"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1C - Merch Stems/ha</a:t>
              </a:r>
            </a:p>
            <a:p>
              <a:pPr algn="ctr"/>
              <a:r>
                <a:rPr lang="en-US" sz="1100" b="1" baseline="0" dirty="0"/>
                <a:t>Residual BA = 29 m2/ha, D.lim = 70 cm, q=1.20 vs 1.35</a:t>
              </a:r>
              <a:endParaRPr lang="en-US" sz="1100" b="1" dirty="0"/>
            </a:p>
          </p:txBody>
        </p:sp>
      </p:grpSp>
    </p:spTree>
    <p:extLst>
      <p:ext uri="{BB962C8B-B14F-4D97-AF65-F5344CB8AC3E}">
        <p14:creationId xmlns:p14="http://schemas.microsoft.com/office/powerpoint/2010/main" val="27224361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dirty="0">
                <a:solidFill>
                  <a:schemeClr val="bg1"/>
                </a:solidFill>
                <a:effectLst>
                  <a:outerShdw blurRad="38100" dist="38100" dir="2700000" algn="tl">
                    <a:srgbClr val="000000">
                      <a:alpha val="43137"/>
                    </a:srgbClr>
                  </a:outerShdw>
                </a:effectLst>
              </a:rPr>
              <a:t>Treatment Unit 2A – Redeau North</a:t>
            </a:r>
          </a:p>
        </p:txBody>
      </p:sp>
      <p:grpSp>
        <p:nvGrpSpPr>
          <p:cNvPr id="4" name="Group 3"/>
          <p:cNvGrpSpPr/>
          <p:nvPr/>
        </p:nvGrpSpPr>
        <p:grpSpPr>
          <a:xfrm>
            <a:off x="630556" y="1265682"/>
            <a:ext cx="2551556" cy="261610"/>
            <a:chOff x="630556" y="1265682"/>
            <a:chExt cx="2551556" cy="261610"/>
          </a:xfrm>
        </p:grpSpPr>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grpSp>
      <p:sp>
        <p:nvSpPr>
          <p:cNvPr id="3" name="Rectangle 2"/>
          <p:cNvSpPr/>
          <p:nvPr/>
        </p:nvSpPr>
        <p:spPr>
          <a:xfrm>
            <a:off x="241301" y="6311900"/>
            <a:ext cx="5410199"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7. Representative photos for Treatment Unit (TU) 2A.</a:t>
            </a:r>
          </a:p>
        </p:txBody>
      </p:sp>
      <p:sp>
        <p:nvSpPr>
          <p:cNvPr id="14" name="Slide Number Placeholder 13"/>
          <p:cNvSpPr>
            <a:spLocks noGrp="1"/>
          </p:cNvSpPr>
          <p:nvPr>
            <p:ph type="sldNum" sz="quarter" idx="12"/>
          </p:nvPr>
        </p:nvSpPr>
        <p:spPr/>
        <p:txBody>
          <a:bodyPr>
            <a:normAutofit fontScale="85000" lnSpcReduction="20000"/>
          </a:bodyPr>
          <a:lstStyle/>
          <a:p>
            <a:fld id="{63AF2AF7-5D69-4947-9730-35A2064ADD12}" type="slidenum">
              <a:rPr lang="en-US" smtClean="0"/>
              <a:pPr/>
              <a:t>28</a:t>
            </a:fld>
            <a:endParaRPr lang="en-US" dirty="0"/>
          </a:p>
        </p:txBody>
      </p:sp>
      <p:grpSp>
        <p:nvGrpSpPr>
          <p:cNvPr id="5" name="Group 4"/>
          <p:cNvGrpSpPr/>
          <p:nvPr/>
        </p:nvGrpSpPr>
        <p:grpSpPr>
          <a:xfrm>
            <a:off x="321653" y="2744865"/>
            <a:ext cx="5329847" cy="3516236"/>
            <a:chOff x="1350353" y="1576464"/>
            <a:chExt cx="5701004" cy="3770235"/>
          </a:xfrm>
        </p:grpSpPr>
        <p:pic>
          <p:nvPicPr>
            <p:cNvPr id="11" name="Picture 10" descr="C:\Users\s_dranga\AppData\Local\Microsoft\Windows\Temporary Internet Files\Content.Word\8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5927" y="1576704"/>
              <a:ext cx="2805430" cy="3769995"/>
            </a:xfrm>
            <a:prstGeom prst="rect">
              <a:avLst/>
            </a:prstGeom>
            <a:noFill/>
            <a:ln>
              <a:noFill/>
            </a:ln>
          </p:spPr>
        </p:pic>
        <p:pic>
          <p:nvPicPr>
            <p:cNvPr id="12" name="Picture 11" descr="C:\Users\s_dranga\AppData\Local\Microsoft\Windows\Temporary Internet Files\Content.Word\9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50353" y="1576464"/>
              <a:ext cx="2827655" cy="3763010"/>
            </a:xfrm>
            <a:prstGeom prst="rect">
              <a:avLst/>
            </a:prstGeom>
            <a:noFill/>
            <a:ln>
              <a:noFill/>
            </a:ln>
          </p:spPr>
        </p:pic>
      </p:grpSp>
      <p:graphicFrame>
        <p:nvGraphicFramePr>
          <p:cNvPr id="17" name="Table 16"/>
          <p:cNvGraphicFramePr>
            <a:graphicFrameLocks noGrp="1"/>
          </p:cNvGraphicFramePr>
          <p:nvPr>
            <p:extLst>
              <p:ext uri="{D42A27DB-BD31-4B8C-83A1-F6EECF244321}">
                <p14:modId xmlns:p14="http://schemas.microsoft.com/office/powerpoint/2010/main" val="2630001105"/>
              </p:ext>
            </p:extLst>
          </p:nvPr>
        </p:nvGraphicFramePr>
        <p:xfrm>
          <a:off x="317500" y="1587500"/>
          <a:ext cx="8280400" cy="1079499"/>
        </p:xfrm>
        <a:graphic>
          <a:graphicData uri="http://schemas.openxmlformats.org/drawingml/2006/table">
            <a:tbl>
              <a:tblPr>
                <a:tableStyleId>{5C22544A-7EE6-4342-B048-85BDC9FD1C3A}</a:tableStyleId>
              </a:tblPr>
              <a:tblGrid>
                <a:gridCol w="689495">
                  <a:extLst>
                    <a:ext uri="{9D8B030D-6E8A-4147-A177-3AD203B41FA5}">
                      <a16:colId xmlns:a16="http://schemas.microsoft.com/office/drawing/2014/main" xmlns="" val="1112314020"/>
                    </a:ext>
                  </a:extLst>
                </a:gridCol>
                <a:gridCol w="924354">
                  <a:extLst>
                    <a:ext uri="{9D8B030D-6E8A-4147-A177-3AD203B41FA5}">
                      <a16:colId xmlns:a16="http://schemas.microsoft.com/office/drawing/2014/main" xmlns="" val="3363779499"/>
                    </a:ext>
                  </a:extLst>
                </a:gridCol>
                <a:gridCol w="433089">
                  <a:extLst>
                    <a:ext uri="{9D8B030D-6E8A-4147-A177-3AD203B41FA5}">
                      <a16:colId xmlns:a16="http://schemas.microsoft.com/office/drawing/2014/main" xmlns="" val="2434351238"/>
                    </a:ext>
                  </a:extLst>
                </a:gridCol>
                <a:gridCol w="939437">
                  <a:extLst>
                    <a:ext uri="{9D8B030D-6E8A-4147-A177-3AD203B41FA5}">
                      <a16:colId xmlns:a16="http://schemas.microsoft.com/office/drawing/2014/main" xmlns="" val="3760183810"/>
                    </a:ext>
                  </a:extLst>
                </a:gridCol>
                <a:gridCol w="639937">
                  <a:extLst>
                    <a:ext uri="{9D8B030D-6E8A-4147-A177-3AD203B41FA5}">
                      <a16:colId xmlns:a16="http://schemas.microsoft.com/office/drawing/2014/main" xmlns="" val="47892457"/>
                    </a:ext>
                  </a:extLst>
                </a:gridCol>
                <a:gridCol w="678721">
                  <a:extLst>
                    <a:ext uri="{9D8B030D-6E8A-4147-A177-3AD203B41FA5}">
                      <a16:colId xmlns:a16="http://schemas.microsoft.com/office/drawing/2014/main" xmlns="" val="4136666263"/>
                    </a:ext>
                  </a:extLst>
                </a:gridCol>
                <a:gridCol w="639937">
                  <a:extLst>
                    <a:ext uri="{9D8B030D-6E8A-4147-A177-3AD203B41FA5}">
                      <a16:colId xmlns:a16="http://schemas.microsoft.com/office/drawing/2014/main" xmlns="" val="4022655447"/>
                    </a:ext>
                  </a:extLst>
                </a:gridCol>
                <a:gridCol w="678721">
                  <a:extLst>
                    <a:ext uri="{9D8B030D-6E8A-4147-A177-3AD203B41FA5}">
                      <a16:colId xmlns:a16="http://schemas.microsoft.com/office/drawing/2014/main" xmlns="" val="3726361288"/>
                    </a:ext>
                  </a:extLst>
                </a:gridCol>
                <a:gridCol w="639937">
                  <a:extLst>
                    <a:ext uri="{9D8B030D-6E8A-4147-A177-3AD203B41FA5}">
                      <a16:colId xmlns:a16="http://schemas.microsoft.com/office/drawing/2014/main" xmlns="" val="4187956834"/>
                    </a:ext>
                  </a:extLst>
                </a:gridCol>
                <a:gridCol w="678721">
                  <a:extLst>
                    <a:ext uri="{9D8B030D-6E8A-4147-A177-3AD203B41FA5}">
                      <a16:colId xmlns:a16="http://schemas.microsoft.com/office/drawing/2014/main" xmlns="" val="563284869"/>
                    </a:ext>
                  </a:extLst>
                </a:gridCol>
                <a:gridCol w="659330">
                  <a:extLst>
                    <a:ext uri="{9D8B030D-6E8A-4147-A177-3AD203B41FA5}">
                      <a16:colId xmlns:a16="http://schemas.microsoft.com/office/drawing/2014/main" xmlns="" val="3450153241"/>
                    </a:ext>
                  </a:extLst>
                </a:gridCol>
                <a:gridCol w="678721">
                  <a:extLst>
                    <a:ext uri="{9D8B030D-6E8A-4147-A177-3AD203B41FA5}">
                      <a16:colId xmlns:a16="http://schemas.microsoft.com/office/drawing/2014/main" xmlns="" val="2211937447"/>
                    </a:ext>
                  </a:extLst>
                </a:gridCol>
              </a:tblGrid>
              <a:tr h="372643">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363" marR="6363" marT="6363"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363" marR="6363" marT="6363"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363" marR="6363" marT="6363"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363" marR="6363" marT="6363"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extLst>
                  <a:ext uri="{0D108BD9-81ED-4DB2-BD59-A6C34878D82A}">
                    <a16:rowId xmlns:a16="http://schemas.microsoft.com/office/drawing/2014/main" xmlns="" val="1270617476"/>
                  </a:ext>
                </a:extLst>
              </a:tr>
              <a:tr h="35342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Pre-Treatment </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extLst>
                  <a:ext uri="{0D108BD9-81ED-4DB2-BD59-A6C34878D82A}">
                    <a16:rowId xmlns:a16="http://schemas.microsoft.com/office/drawing/2014/main" xmlns="" val="2851497052"/>
                  </a:ext>
                </a:extLst>
              </a:tr>
              <a:tr h="353428">
                <a:tc>
                  <a:txBody>
                    <a:bodyPr/>
                    <a:lstStyle/>
                    <a:p>
                      <a:pPr algn="ctr" fontAlgn="b"/>
                      <a:r>
                        <a:rPr lang="en-US" sz="1100" b="0" i="0" u="none" strike="noStrike" dirty="0">
                          <a:effectLst/>
                          <a:latin typeface="Calibri" panose="020F0502020204030204" pitchFamily="34" charset="0"/>
                        </a:rPr>
                        <a:t>TU 2A</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Redeau North</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C3</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60 (East) - 110 (West)</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23</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23</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164</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164</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4542</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600</a:t>
                      </a:r>
                      <a:endParaRPr lang="en-US" sz="1100" b="0" i="0" u="none" strike="noStrike" dirty="0">
                        <a:solidFill>
                          <a:srgbClr val="000000"/>
                        </a:solidFill>
                        <a:effectLst/>
                        <a:latin typeface="Calibri" panose="020F0502020204030204" pitchFamily="34" charset="0"/>
                      </a:endParaRPr>
                    </a:p>
                  </a:txBody>
                  <a:tcPr marL="6363" marR="6363" marT="6363" marB="0" anchor="ctr"/>
                </a:tc>
                <a:extLst>
                  <a:ext uri="{0D108BD9-81ED-4DB2-BD59-A6C34878D82A}">
                    <a16:rowId xmlns:a16="http://schemas.microsoft.com/office/drawing/2014/main" xmlns="" val="1411674948"/>
                  </a:ext>
                </a:extLst>
              </a:tr>
            </a:tbl>
          </a:graphicData>
        </a:graphic>
      </p:graphicFrame>
      <p:grpSp>
        <p:nvGrpSpPr>
          <p:cNvPr id="10" name="Group 9"/>
          <p:cNvGrpSpPr/>
          <p:nvPr/>
        </p:nvGrpSpPr>
        <p:grpSpPr>
          <a:xfrm>
            <a:off x="6018514" y="2897660"/>
            <a:ext cx="2569432" cy="2968848"/>
            <a:chOff x="6055584" y="2910016"/>
            <a:chExt cx="2569432" cy="2968848"/>
          </a:xfrm>
        </p:grpSpPr>
        <p:pic>
          <p:nvPicPr>
            <p:cNvPr id="9" name="Picture 8"/>
            <p:cNvPicPr>
              <a:picLocks noChangeAspect="1"/>
            </p:cNvPicPr>
            <p:nvPr/>
          </p:nvPicPr>
          <p:blipFill>
            <a:blip r:embed="rId6"/>
            <a:stretch>
              <a:fillRect/>
            </a:stretch>
          </p:blipFill>
          <p:spPr>
            <a:xfrm>
              <a:off x="6055584" y="3428100"/>
              <a:ext cx="2569432" cy="2450764"/>
            </a:xfrm>
            <a:prstGeom prst="rect">
              <a:avLst/>
            </a:prstGeom>
          </p:spPr>
        </p:pic>
        <p:grpSp>
          <p:nvGrpSpPr>
            <p:cNvPr id="16" name="Group 15"/>
            <p:cNvGrpSpPr/>
            <p:nvPr/>
          </p:nvGrpSpPr>
          <p:grpSpPr>
            <a:xfrm>
              <a:off x="7374237" y="2910016"/>
              <a:ext cx="647700" cy="1155700"/>
              <a:chOff x="7213600" y="2971800"/>
              <a:chExt cx="647700" cy="1155700"/>
            </a:xfrm>
          </p:grpSpPr>
          <p:cxnSp>
            <p:nvCxnSpPr>
              <p:cNvPr id="13" name="Straight Arrow Connector 12"/>
              <p:cNvCxnSpPr/>
              <p:nvPr/>
            </p:nvCxnSpPr>
            <p:spPr>
              <a:xfrm flipH="1">
                <a:off x="7340600" y="3302000"/>
                <a:ext cx="139700" cy="8255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213600" y="2971800"/>
                <a:ext cx="647700" cy="276999"/>
              </a:xfrm>
              <a:prstGeom prst="rect">
                <a:avLst/>
              </a:prstGeom>
              <a:noFill/>
            </p:spPr>
            <p:txBody>
              <a:bodyPr wrap="square" rtlCol="0">
                <a:spAutoFit/>
              </a:bodyPr>
              <a:lstStyle/>
              <a:p>
                <a:r>
                  <a:rPr lang="en-US" sz="1200" b="1" dirty="0">
                    <a:latin typeface="Calibri" panose="020F0502020204030204" pitchFamily="34" charset="0"/>
                  </a:rPr>
                  <a:t>TU 2A</a:t>
                </a:r>
              </a:p>
            </p:txBody>
          </p:sp>
        </p:grpSp>
      </p:grpSp>
    </p:spTree>
    <p:extLst>
      <p:ext uri="{BB962C8B-B14F-4D97-AF65-F5344CB8AC3E}">
        <p14:creationId xmlns:p14="http://schemas.microsoft.com/office/powerpoint/2010/main" val="1465955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dirty="0">
                <a:solidFill>
                  <a:schemeClr val="bg1"/>
                </a:solidFill>
                <a:effectLst>
                  <a:outerShdw blurRad="38100" dist="38100" dir="2700000" algn="tl">
                    <a:srgbClr val="000000">
                      <a:alpha val="43137"/>
                    </a:srgbClr>
                  </a:outerShdw>
                </a:effectLst>
              </a:rPr>
              <a:t>Treatment Unit 2A – Redeau North</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12" name="Rectangle 11"/>
          <p:cNvSpPr/>
          <p:nvPr/>
        </p:nvSpPr>
        <p:spPr>
          <a:xfrm>
            <a:off x="1093001" y="6098254"/>
            <a:ext cx="4167663"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8. Target stand versus prescribed stand for TU 2A.</a:t>
            </a:r>
            <a:endParaRPr lang="en-US" sz="1200" dirty="0"/>
          </a:p>
        </p:txBody>
      </p:sp>
      <p:sp>
        <p:nvSpPr>
          <p:cNvPr id="16" name="TextBox 2">
            <a:extLst>
              <a:ext uri="{FF2B5EF4-FFF2-40B4-BE49-F238E27FC236}">
                <a16:creationId xmlns:a16="http://schemas.microsoft.com/office/drawing/2014/main" xmlns="" id="{00000000-0008-0000-0100-000005000000}"/>
              </a:ext>
            </a:extLst>
          </p:cNvPr>
          <p:cNvSpPr txBox="1"/>
          <p:nvPr/>
        </p:nvSpPr>
        <p:spPr>
          <a:xfrm>
            <a:off x="2386012" y="1693862"/>
            <a:ext cx="4075113"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2A - Merch Stems/ha</a:t>
            </a:r>
          </a:p>
          <a:p>
            <a:pPr algn="ctr"/>
            <a:r>
              <a:rPr lang="en-US" sz="1100" b="1" baseline="0" dirty="0"/>
              <a:t>Residual BA = 29 m2/ha, D.lim = 70 cm, q=1.20 vs 1.35</a:t>
            </a:r>
            <a:endParaRPr lang="en-US" sz="1100" b="1" dirty="0"/>
          </a:p>
        </p:txBody>
      </p:sp>
      <p:sp>
        <p:nvSpPr>
          <p:cNvPr id="8" name="Slide Number Placeholder 7"/>
          <p:cNvSpPr>
            <a:spLocks noGrp="1"/>
          </p:cNvSpPr>
          <p:nvPr>
            <p:ph type="sldNum" sz="quarter" idx="12"/>
          </p:nvPr>
        </p:nvSpPr>
        <p:spPr/>
        <p:txBody>
          <a:bodyPr>
            <a:normAutofit fontScale="85000" lnSpcReduction="20000"/>
          </a:bodyPr>
          <a:lstStyle/>
          <a:p>
            <a:fld id="{63AF2AF7-5D69-4947-9730-35A2064ADD12}" type="slidenum">
              <a:rPr lang="en-US" smtClean="0"/>
              <a:pPr/>
              <a:t>29</a:t>
            </a:fld>
            <a:endParaRPr lang="en-US" dirty="0"/>
          </a:p>
        </p:txBody>
      </p:sp>
      <p:graphicFrame>
        <p:nvGraphicFramePr>
          <p:cNvPr id="10" name="Chart 9">
            <a:extLst>
              <a:ext uri="{FF2B5EF4-FFF2-40B4-BE49-F238E27FC236}">
                <a16:creationId xmlns:a16="http://schemas.microsoft.com/office/drawing/2014/main" xmlns="" id="{F4A1E6DA-DA48-4C35-A031-DE60F5BFCE51}"/>
              </a:ext>
            </a:extLst>
          </p:cNvPr>
          <p:cNvGraphicFramePr>
            <a:graphicFrameLocks/>
          </p:cNvGraphicFramePr>
          <p:nvPr>
            <p:extLst>
              <p:ext uri="{D42A27DB-BD31-4B8C-83A1-F6EECF244321}">
                <p14:modId xmlns:p14="http://schemas.microsoft.com/office/powerpoint/2010/main" val="2753796672"/>
              </p:ext>
            </p:extLst>
          </p:nvPr>
        </p:nvGraphicFramePr>
        <p:xfrm>
          <a:off x="786665" y="1809818"/>
          <a:ext cx="7739497" cy="41955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948066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Treatment Unit 2C A – Redeau Central North</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258462" y="6276285"/>
            <a:ext cx="5277365"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11. Representative photos for Treatment Unit (TU) 2C A.</a:t>
            </a:r>
          </a:p>
        </p:txBody>
      </p:sp>
      <p:sp>
        <p:nvSpPr>
          <p:cNvPr id="17" name="Slide Number Placeholder 16"/>
          <p:cNvSpPr>
            <a:spLocks noGrp="1"/>
          </p:cNvSpPr>
          <p:nvPr>
            <p:ph type="sldNum" sz="quarter" idx="12"/>
          </p:nvPr>
        </p:nvSpPr>
        <p:spPr/>
        <p:txBody>
          <a:bodyPr>
            <a:normAutofit fontScale="85000" lnSpcReduction="20000"/>
          </a:bodyPr>
          <a:lstStyle/>
          <a:p>
            <a:fld id="{63AF2AF7-5D69-4947-9730-35A2064ADD12}" type="slidenum">
              <a:rPr lang="en-US" smtClean="0"/>
              <a:pPr/>
              <a:t>30</a:t>
            </a:fld>
            <a:endParaRPr lang="en-US" dirty="0"/>
          </a:p>
        </p:txBody>
      </p:sp>
      <p:grpSp>
        <p:nvGrpSpPr>
          <p:cNvPr id="4" name="Group 3"/>
          <p:cNvGrpSpPr/>
          <p:nvPr/>
        </p:nvGrpSpPr>
        <p:grpSpPr>
          <a:xfrm>
            <a:off x="345709" y="2693772"/>
            <a:ext cx="5474323" cy="3599615"/>
            <a:chOff x="1680240" y="1677625"/>
            <a:chExt cx="5474321" cy="3676650"/>
          </a:xfrm>
        </p:grpSpPr>
        <p:pic>
          <p:nvPicPr>
            <p:cNvPr id="15" name="Picture 14" descr="C:\Users\s_dranga\AppData\Local\Microsoft\Windows\Temporary Internet FilesContent.Word\14 (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0240" y="1677625"/>
              <a:ext cx="2690495" cy="3676650"/>
            </a:xfrm>
            <a:prstGeom prst="rect">
              <a:avLst/>
            </a:prstGeom>
            <a:noFill/>
            <a:ln>
              <a:noFill/>
            </a:ln>
          </p:spPr>
        </p:pic>
        <p:pic>
          <p:nvPicPr>
            <p:cNvPr id="10" name="Picture 9" descr="C:\Users\s_dranga\AppData\Local\Microsoft\Windows\Temporary Internet Files\Content.Word\8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6927" y="1684767"/>
              <a:ext cx="2697634" cy="3665710"/>
            </a:xfrm>
            <a:prstGeom prst="rect">
              <a:avLst/>
            </a:prstGeom>
            <a:noFill/>
            <a:ln>
              <a:noFill/>
            </a:ln>
          </p:spPr>
        </p:pic>
      </p:grpSp>
      <p:graphicFrame>
        <p:nvGraphicFramePr>
          <p:cNvPr id="9" name="Table 8"/>
          <p:cNvGraphicFramePr>
            <a:graphicFrameLocks noGrp="1"/>
          </p:cNvGraphicFramePr>
          <p:nvPr>
            <p:extLst>
              <p:ext uri="{D42A27DB-BD31-4B8C-83A1-F6EECF244321}">
                <p14:modId xmlns:p14="http://schemas.microsoft.com/office/powerpoint/2010/main" val="2018432955"/>
              </p:ext>
            </p:extLst>
          </p:nvPr>
        </p:nvGraphicFramePr>
        <p:xfrm>
          <a:off x="334662" y="1554463"/>
          <a:ext cx="8488063" cy="1024695"/>
        </p:xfrm>
        <a:graphic>
          <a:graphicData uri="http://schemas.openxmlformats.org/drawingml/2006/table">
            <a:tbl>
              <a:tblPr>
                <a:tableStyleId>{5C22544A-7EE6-4342-B048-85BDC9FD1C3A}</a:tableStyleId>
              </a:tblPr>
              <a:tblGrid>
                <a:gridCol w="698246">
                  <a:extLst>
                    <a:ext uri="{9D8B030D-6E8A-4147-A177-3AD203B41FA5}">
                      <a16:colId xmlns:a16="http://schemas.microsoft.com/office/drawing/2014/main" xmlns="" val="1049280691"/>
                    </a:ext>
                  </a:extLst>
                </a:gridCol>
                <a:gridCol w="936086">
                  <a:extLst>
                    <a:ext uri="{9D8B030D-6E8A-4147-A177-3AD203B41FA5}">
                      <a16:colId xmlns:a16="http://schemas.microsoft.com/office/drawing/2014/main" xmlns="" val="1861501349"/>
                    </a:ext>
                  </a:extLst>
                </a:gridCol>
                <a:gridCol w="541142">
                  <a:extLst>
                    <a:ext uri="{9D8B030D-6E8A-4147-A177-3AD203B41FA5}">
                      <a16:colId xmlns:a16="http://schemas.microsoft.com/office/drawing/2014/main" xmlns="" val="115475784"/>
                    </a:ext>
                  </a:extLst>
                </a:gridCol>
                <a:gridCol w="951362">
                  <a:extLst>
                    <a:ext uri="{9D8B030D-6E8A-4147-A177-3AD203B41FA5}">
                      <a16:colId xmlns:a16="http://schemas.microsoft.com/office/drawing/2014/main" xmlns="" val="3966741796"/>
                    </a:ext>
                  </a:extLst>
                </a:gridCol>
                <a:gridCol w="648060">
                  <a:extLst>
                    <a:ext uri="{9D8B030D-6E8A-4147-A177-3AD203B41FA5}">
                      <a16:colId xmlns:a16="http://schemas.microsoft.com/office/drawing/2014/main" xmlns="" val="2949761050"/>
                    </a:ext>
                  </a:extLst>
                </a:gridCol>
                <a:gridCol w="687337">
                  <a:extLst>
                    <a:ext uri="{9D8B030D-6E8A-4147-A177-3AD203B41FA5}">
                      <a16:colId xmlns:a16="http://schemas.microsoft.com/office/drawing/2014/main" xmlns="" val="1364861233"/>
                    </a:ext>
                  </a:extLst>
                </a:gridCol>
                <a:gridCol w="648060">
                  <a:extLst>
                    <a:ext uri="{9D8B030D-6E8A-4147-A177-3AD203B41FA5}">
                      <a16:colId xmlns:a16="http://schemas.microsoft.com/office/drawing/2014/main" xmlns="" val="2666827988"/>
                    </a:ext>
                  </a:extLst>
                </a:gridCol>
                <a:gridCol w="687337">
                  <a:extLst>
                    <a:ext uri="{9D8B030D-6E8A-4147-A177-3AD203B41FA5}">
                      <a16:colId xmlns:a16="http://schemas.microsoft.com/office/drawing/2014/main" xmlns="" val="749423412"/>
                    </a:ext>
                  </a:extLst>
                </a:gridCol>
                <a:gridCol w="648060">
                  <a:extLst>
                    <a:ext uri="{9D8B030D-6E8A-4147-A177-3AD203B41FA5}">
                      <a16:colId xmlns:a16="http://schemas.microsoft.com/office/drawing/2014/main" xmlns="" val="395782482"/>
                    </a:ext>
                  </a:extLst>
                </a:gridCol>
                <a:gridCol w="687337">
                  <a:extLst>
                    <a:ext uri="{9D8B030D-6E8A-4147-A177-3AD203B41FA5}">
                      <a16:colId xmlns:a16="http://schemas.microsoft.com/office/drawing/2014/main" xmlns="" val="922406074"/>
                    </a:ext>
                  </a:extLst>
                </a:gridCol>
                <a:gridCol w="667699">
                  <a:extLst>
                    <a:ext uri="{9D8B030D-6E8A-4147-A177-3AD203B41FA5}">
                      <a16:colId xmlns:a16="http://schemas.microsoft.com/office/drawing/2014/main" xmlns="" val="2254499883"/>
                    </a:ext>
                  </a:extLst>
                </a:gridCol>
                <a:gridCol w="687337">
                  <a:extLst>
                    <a:ext uri="{9D8B030D-6E8A-4147-A177-3AD203B41FA5}">
                      <a16:colId xmlns:a16="http://schemas.microsoft.com/office/drawing/2014/main" xmlns="" val="1357063937"/>
                    </a:ext>
                  </a:extLst>
                </a:gridCol>
              </a:tblGrid>
              <a:tr h="319935">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285" marR="6285" marT="6285"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extLst>
                  <a:ext uri="{0D108BD9-81ED-4DB2-BD59-A6C34878D82A}">
                    <a16:rowId xmlns:a16="http://schemas.microsoft.com/office/drawing/2014/main" xmlns="" val="213866897"/>
                  </a:ext>
                </a:extLst>
              </a:tr>
              <a:tr h="27994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 </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1892931443"/>
                  </a:ext>
                </a:extLst>
              </a:tr>
              <a:tr h="279942">
                <a:tc>
                  <a:txBody>
                    <a:bodyPr/>
                    <a:lstStyle/>
                    <a:p>
                      <a:pPr algn="ctr" fontAlgn="b"/>
                      <a:r>
                        <a:rPr lang="en-US" sz="1100" b="0" i="0" u="none" strike="noStrike" dirty="0">
                          <a:effectLst/>
                          <a:latin typeface="Calibri" panose="020F0502020204030204" pitchFamily="34" charset="0"/>
                        </a:rPr>
                        <a:t>TU 2C A</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Redeau Central North</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C7 - thinned</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100-130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23</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20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117</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101</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2811</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600</a:t>
                      </a:r>
                      <a:endParaRPr lang="en-US" sz="1100" b="0"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2379638033"/>
                  </a:ext>
                </a:extLst>
              </a:tr>
            </a:tbl>
          </a:graphicData>
        </a:graphic>
      </p:graphicFrame>
      <p:grpSp>
        <p:nvGrpSpPr>
          <p:cNvPr id="13" name="Group 12"/>
          <p:cNvGrpSpPr/>
          <p:nvPr/>
        </p:nvGrpSpPr>
        <p:grpSpPr>
          <a:xfrm>
            <a:off x="6236174" y="3433763"/>
            <a:ext cx="2561838" cy="2996902"/>
            <a:chOff x="6236174" y="3433763"/>
            <a:chExt cx="2561838" cy="2996902"/>
          </a:xfrm>
        </p:grpSpPr>
        <p:pic>
          <p:nvPicPr>
            <p:cNvPr id="5" name="Picture 4"/>
            <p:cNvPicPr>
              <a:picLocks noChangeAspect="1"/>
            </p:cNvPicPr>
            <p:nvPr/>
          </p:nvPicPr>
          <p:blipFill>
            <a:blip r:embed="rId6"/>
            <a:stretch>
              <a:fillRect/>
            </a:stretch>
          </p:blipFill>
          <p:spPr>
            <a:xfrm>
              <a:off x="6236174" y="3433763"/>
              <a:ext cx="2561838" cy="2459159"/>
            </a:xfrm>
            <a:prstGeom prst="rect">
              <a:avLst/>
            </a:prstGeom>
          </p:spPr>
        </p:pic>
        <p:grpSp>
          <p:nvGrpSpPr>
            <p:cNvPr id="18" name="Group 17"/>
            <p:cNvGrpSpPr/>
            <p:nvPr/>
          </p:nvGrpSpPr>
          <p:grpSpPr>
            <a:xfrm>
              <a:off x="7747687" y="4979773"/>
              <a:ext cx="766117" cy="1450892"/>
              <a:chOff x="7747687" y="4979773"/>
              <a:chExt cx="766117" cy="1450892"/>
            </a:xfrm>
          </p:grpSpPr>
          <p:cxnSp>
            <p:nvCxnSpPr>
              <p:cNvPr id="12" name="Straight Arrow Connector 11"/>
              <p:cNvCxnSpPr>
                <a:cxnSpLocks/>
              </p:cNvCxnSpPr>
              <p:nvPr/>
            </p:nvCxnSpPr>
            <p:spPr>
              <a:xfrm flipV="1">
                <a:off x="8031892" y="4979773"/>
                <a:ext cx="0" cy="11986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747687" y="6153666"/>
                <a:ext cx="766117" cy="276999"/>
              </a:xfrm>
              <a:prstGeom prst="rect">
                <a:avLst/>
              </a:prstGeom>
              <a:noFill/>
            </p:spPr>
            <p:txBody>
              <a:bodyPr wrap="square" rtlCol="0">
                <a:spAutoFit/>
              </a:bodyPr>
              <a:lstStyle/>
              <a:p>
                <a:r>
                  <a:rPr lang="en-US" sz="1200" b="1" dirty="0">
                    <a:latin typeface="Calibri" panose="020F0502020204030204" pitchFamily="34" charset="0"/>
                  </a:rPr>
                  <a:t>TU 2C A</a:t>
                </a:r>
              </a:p>
            </p:txBody>
          </p:sp>
        </p:grpSp>
      </p:grpSp>
    </p:spTree>
    <p:extLst>
      <p:ext uri="{BB962C8B-B14F-4D97-AF65-F5344CB8AC3E}">
        <p14:creationId xmlns:p14="http://schemas.microsoft.com/office/powerpoint/2010/main" val="28310779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xmlns="" id="{F3BE9565-8403-48FA-B472-9E5515FC0B5A}"/>
              </a:ext>
            </a:extLst>
          </p:cNvPr>
          <p:cNvGraphicFramePr>
            <a:graphicFrameLocks/>
          </p:cNvGraphicFramePr>
          <p:nvPr>
            <p:extLst>
              <p:ext uri="{D42A27DB-BD31-4B8C-83A1-F6EECF244321}">
                <p14:modId xmlns:p14="http://schemas.microsoft.com/office/powerpoint/2010/main" val="873744277"/>
              </p:ext>
            </p:extLst>
          </p:nvPr>
        </p:nvGraphicFramePr>
        <p:xfrm>
          <a:off x="547687" y="1705233"/>
          <a:ext cx="8015288" cy="422884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0"/>
            <a:ext cx="9144000" cy="121920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Treatment Unit 2C A – Redeau Central North</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4" cstate="print"/>
          <a:srcRect r="49505" b="10656"/>
          <a:stretch>
            <a:fillRect/>
          </a:stretch>
        </p:blipFill>
        <p:spPr bwMode="auto">
          <a:xfrm>
            <a:off x="630556" y="1286828"/>
            <a:ext cx="228181" cy="182880"/>
          </a:xfrm>
          <a:prstGeom prst="rect">
            <a:avLst/>
          </a:prstGeom>
          <a:noFill/>
        </p:spPr>
      </p:pic>
      <p:sp>
        <p:nvSpPr>
          <p:cNvPr id="8" name="Slide Number Placeholder 7"/>
          <p:cNvSpPr>
            <a:spLocks noGrp="1"/>
          </p:cNvSpPr>
          <p:nvPr>
            <p:ph type="sldNum" sz="quarter" idx="12"/>
          </p:nvPr>
        </p:nvSpPr>
        <p:spPr/>
        <p:txBody>
          <a:bodyPr>
            <a:normAutofit fontScale="85000" lnSpcReduction="20000"/>
          </a:bodyPr>
          <a:lstStyle/>
          <a:p>
            <a:fld id="{63AF2AF7-5D69-4947-9730-35A2064ADD12}" type="slidenum">
              <a:rPr lang="en-US" smtClean="0"/>
              <a:pPr/>
              <a:t>31</a:t>
            </a:fld>
            <a:endParaRPr lang="en-US" dirty="0"/>
          </a:p>
        </p:txBody>
      </p:sp>
      <p:sp>
        <p:nvSpPr>
          <p:cNvPr id="12" name="Rectangle 11"/>
          <p:cNvSpPr/>
          <p:nvPr/>
        </p:nvSpPr>
        <p:spPr>
          <a:xfrm>
            <a:off x="1061493" y="6013578"/>
            <a:ext cx="4243394"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12. Target stand versus prescribed stand for TU 2C A.</a:t>
            </a:r>
            <a:endParaRPr lang="en-US" sz="1200" dirty="0"/>
          </a:p>
        </p:txBody>
      </p:sp>
      <p:sp>
        <p:nvSpPr>
          <p:cNvPr id="10" name="TextBox 4">
            <a:extLst>
              <a:ext uri="{FF2B5EF4-FFF2-40B4-BE49-F238E27FC236}">
                <a16:creationId xmlns:a16="http://schemas.microsoft.com/office/drawing/2014/main" xmlns="" id="{00000000-0008-0000-0100-000005000000}"/>
              </a:ext>
            </a:extLst>
          </p:cNvPr>
          <p:cNvSpPr txBox="1"/>
          <p:nvPr/>
        </p:nvSpPr>
        <p:spPr>
          <a:xfrm>
            <a:off x="2251889" y="1820176"/>
            <a:ext cx="3802921"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2C A - Merch Stems/ha</a:t>
            </a:r>
          </a:p>
          <a:p>
            <a:pPr algn="ctr"/>
            <a:r>
              <a:rPr lang="en-US" sz="1100" b="1" baseline="0" dirty="0"/>
              <a:t>Residual BA = 29 m2/ha, D.lim = 70 cm, q=1.2 vs. q=1.35</a:t>
            </a:r>
            <a:endParaRPr lang="en-US" sz="1100" b="1" dirty="0"/>
          </a:p>
        </p:txBody>
      </p:sp>
    </p:spTree>
    <p:extLst>
      <p:ext uri="{BB962C8B-B14F-4D97-AF65-F5344CB8AC3E}">
        <p14:creationId xmlns:p14="http://schemas.microsoft.com/office/powerpoint/2010/main" val="16644012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dirty="0">
                <a:solidFill>
                  <a:schemeClr val="bg1"/>
                </a:solidFill>
                <a:effectLst>
                  <a:outerShdw blurRad="38100" dist="38100" dir="2700000" algn="tl">
                    <a:srgbClr val="000000">
                      <a:alpha val="43137"/>
                    </a:srgbClr>
                  </a:outerShdw>
                </a:effectLst>
              </a:rPr>
              <a:t>Treatment Unit 3B – Redeau East Loop</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284206" y="6338070"/>
            <a:ext cx="4300152"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15. Representative photos for Treatment Unit (TU) 3B.</a:t>
            </a:r>
          </a:p>
        </p:txBody>
      </p:sp>
      <p:sp>
        <p:nvSpPr>
          <p:cNvPr id="12" name="Slide Number Placeholder 11"/>
          <p:cNvSpPr>
            <a:spLocks noGrp="1"/>
          </p:cNvSpPr>
          <p:nvPr>
            <p:ph type="sldNum" sz="quarter" idx="12"/>
          </p:nvPr>
        </p:nvSpPr>
        <p:spPr/>
        <p:txBody>
          <a:bodyPr>
            <a:normAutofit fontScale="85000" lnSpcReduction="20000"/>
          </a:bodyPr>
          <a:lstStyle/>
          <a:p>
            <a:fld id="{63AF2AF7-5D69-4947-9730-35A2064ADD12}" type="slidenum">
              <a:rPr lang="en-US" smtClean="0"/>
              <a:pPr/>
              <a:t>32</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680146956"/>
              </p:ext>
            </p:extLst>
          </p:nvPr>
        </p:nvGraphicFramePr>
        <p:xfrm>
          <a:off x="334662" y="1591533"/>
          <a:ext cx="8327426" cy="1065972"/>
        </p:xfrm>
        <a:graphic>
          <a:graphicData uri="http://schemas.openxmlformats.org/drawingml/2006/table">
            <a:tbl>
              <a:tblPr>
                <a:tableStyleId>{5C22544A-7EE6-4342-B048-85BDC9FD1C3A}</a:tableStyleId>
              </a:tblPr>
              <a:tblGrid>
                <a:gridCol w="685031">
                  <a:extLst>
                    <a:ext uri="{9D8B030D-6E8A-4147-A177-3AD203B41FA5}">
                      <a16:colId xmlns:a16="http://schemas.microsoft.com/office/drawing/2014/main" xmlns="" val="3180673304"/>
                    </a:ext>
                  </a:extLst>
                </a:gridCol>
                <a:gridCol w="918371">
                  <a:extLst>
                    <a:ext uri="{9D8B030D-6E8A-4147-A177-3AD203B41FA5}">
                      <a16:colId xmlns:a16="http://schemas.microsoft.com/office/drawing/2014/main" xmlns="" val="1691682621"/>
                    </a:ext>
                  </a:extLst>
                </a:gridCol>
                <a:gridCol w="530901">
                  <a:extLst>
                    <a:ext uri="{9D8B030D-6E8A-4147-A177-3AD203B41FA5}">
                      <a16:colId xmlns:a16="http://schemas.microsoft.com/office/drawing/2014/main" xmlns="" val="3964233247"/>
                    </a:ext>
                  </a:extLst>
                </a:gridCol>
                <a:gridCol w="933357">
                  <a:extLst>
                    <a:ext uri="{9D8B030D-6E8A-4147-A177-3AD203B41FA5}">
                      <a16:colId xmlns:a16="http://schemas.microsoft.com/office/drawing/2014/main" xmlns="" val="289372524"/>
                    </a:ext>
                  </a:extLst>
                </a:gridCol>
                <a:gridCol w="635796">
                  <a:extLst>
                    <a:ext uri="{9D8B030D-6E8A-4147-A177-3AD203B41FA5}">
                      <a16:colId xmlns:a16="http://schemas.microsoft.com/office/drawing/2014/main" xmlns="" val="3542494142"/>
                    </a:ext>
                  </a:extLst>
                </a:gridCol>
                <a:gridCol w="674329">
                  <a:extLst>
                    <a:ext uri="{9D8B030D-6E8A-4147-A177-3AD203B41FA5}">
                      <a16:colId xmlns:a16="http://schemas.microsoft.com/office/drawing/2014/main" xmlns="" val="1036797505"/>
                    </a:ext>
                  </a:extLst>
                </a:gridCol>
                <a:gridCol w="635796">
                  <a:extLst>
                    <a:ext uri="{9D8B030D-6E8A-4147-A177-3AD203B41FA5}">
                      <a16:colId xmlns:a16="http://schemas.microsoft.com/office/drawing/2014/main" xmlns="" val="1301417375"/>
                    </a:ext>
                  </a:extLst>
                </a:gridCol>
                <a:gridCol w="674329">
                  <a:extLst>
                    <a:ext uri="{9D8B030D-6E8A-4147-A177-3AD203B41FA5}">
                      <a16:colId xmlns:a16="http://schemas.microsoft.com/office/drawing/2014/main" xmlns="" val="2707511125"/>
                    </a:ext>
                  </a:extLst>
                </a:gridCol>
                <a:gridCol w="635796">
                  <a:extLst>
                    <a:ext uri="{9D8B030D-6E8A-4147-A177-3AD203B41FA5}">
                      <a16:colId xmlns:a16="http://schemas.microsoft.com/office/drawing/2014/main" xmlns="" val="1524645580"/>
                    </a:ext>
                  </a:extLst>
                </a:gridCol>
                <a:gridCol w="674329">
                  <a:extLst>
                    <a:ext uri="{9D8B030D-6E8A-4147-A177-3AD203B41FA5}">
                      <a16:colId xmlns:a16="http://schemas.microsoft.com/office/drawing/2014/main" xmlns="" val="2312981491"/>
                    </a:ext>
                  </a:extLst>
                </a:gridCol>
                <a:gridCol w="655062">
                  <a:extLst>
                    <a:ext uri="{9D8B030D-6E8A-4147-A177-3AD203B41FA5}">
                      <a16:colId xmlns:a16="http://schemas.microsoft.com/office/drawing/2014/main" xmlns="" val="4153222266"/>
                    </a:ext>
                  </a:extLst>
                </a:gridCol>
                <a:gridCol w="674329">
                  <a:extLst>
                    <a:ext uri="{9D8B030D-6E8A-4147-A177-3AD203B41FA5}">
                      <a16:colId xmlns:a16="http://schemas.microsoft.com/office/drawing/2014/main" xmlns="" val="1547919083"/>
                    </a:ext>
                  </a:extLst>
                </a:gridCol>
              </a:tblGrid>
              <a:tr h="382842">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285" marR="6285" marT="6285"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extLst>
                  <a:ext uri="{0D108BD9-81ED-4DB2-BD59-A6C34878D82A}">
                    <a16:rowId xmlns:a16="http://schemas.microsoft.com/office/drawing/2014/main" xmlns="" val="4233228838"/>
                  </a:ext>
                </a:extLst>
              </a:tr>
              <a:tr h="33498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 </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1758355625"/>
                  </a:ext>
                </a:extLst>
              </a:tr>
              <a:tr h="334985">
                <a:tc>
                  <a:txBody>
                    <a:bodyPr/>
                    <a:lstStyle/>
                    <a:p>
                      <a:pPr algn="ctr" fontAlgn="b"/>
                      <a:r>
                        <a:rPr lang="en-US" sz="1100" b="0" i="0" u="none" strike="noStrike" dirty="0">
                          <a:effectLst/>
                          <a:latin typeface="Calibri" panose="020F0502020204030204" pitchFamily="34" charset="0"/>
                        </a:rPr>
                        <a:t>TU 3B</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Redeau East Loop</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C3</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115-140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22</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15</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131</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91</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3354</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600</a:t>
                      </a:r>
                      <a:endParaRPr lang="en-US" sz="1100" b="0"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1513199829"/>
                  </a:ext>
                </a:extLst>
              </a:tr>
            </a:tbl>
          </a:graphicData>
        </a:graphic>
      </p:graphicFrame>
      <p:grpSp>
        <p:nvGrpSpPr>
          <p:cNvPr id="15" name="Group 14"/>
          <p:cNvGrpSpPr/>
          <p:nvPr/>
        </p:nvGrpSpPr>
        <p:grpSpPr>
          <a:xfrm>
            <a:off x="345988" y="2706130"/>
            <a:ext cx="5239265" cy="3632886"/>
            <a:chOff x="600715" y="2976635"/>
            <a:chExt cx="4811544" cy="3326652"/>
          </a:xfrm>
        </p:grpSpPr>
        <p:pic>
          <p:nvPicPr>
            <p:cNvPr id="13" name="Picture 12" descr="C:\Users\s_dranga\AppData\Local\Microsoft\Windows\Temporary Internet Files\Content.Word\69.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3703" y="2976635"/>
              <a:ext cx="2378556" cy="3326652"/>
            </a:xfrm>
            <a:prstGeom prst="rect">
              <a:avLst/>
            </a:prstGeom>
            <a:noFill/>
            <a:ln>
              <a:noFill/>
            </a:ln>
          </p:spPr>
        </p:pic>
        <p:pic>
          <p:nvPicPr>
            <p:cNvPr id="14" name="Picture 13" descr="C:\Users\s_dranga\AppData\Local\Microsoft\Windows\Temporary Internet Files\Content.Word\70 (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715" y="2978675"/>
              <a:ext cx="2373840" cy="3322973"/>
            </a:xfrm>
            <a:prstGeom prst="rect">
              <a:avLst/>
            </a:prstGeom>
            <a:noFill/>
            <a:ln>
              <a:noFill/>
            </a:ln>
          </p:spPr>
        </p:pic>
      </p:grpSp>
      <p:grpSp>
        <p:nvGrpSpPr>
          <p:cNvPr id="9" name="Group 8"/>
          <p:cNvGrpSpPr/>
          <p:nvPr/>
        </p:nvGrpSpPr>
        <p:grpSpPr>
          <a:xfrm>
            <a:off x="6120199" y="3169508"/>
            <a:ext cx="2542145" cy="3149945"/>
            <a:chOff x="6120199" y="2922373"/>
            <a:chExt cx="2542145" cy="3149945"/>
          </a:xfrm>
        </p:grpSpPr>
        <p:pic>
          <p:nvPicPr>
            <p:cNvPr id="4" name="Picture 3"/>
            <p:cNvPicPr>
              <a:picLocks noChangeAspect="1"/>
            </p:cNvPicPr>
            <p:nvPr/>
          </p:nvPicPr>
          <p:blipFill>
            <a:blip r:embed="rId6"/>
            <a:stretch>
              <a:fillRect/>
            </a:stretch>
          </p:blipFill>
          <p:spPr>
            <a:xfrm>
              <a:off x="6120199" y="2922373"/>
              <a:ext cx="2542145" cy="2440459"/>
            </a:xfrm>
            <a:prstGeom prst="rect">
              <a:avLst/>
            </a:prstGeom>
          </p:spPr>
        </p:pic>
        <p:grpSp>
          <p:nvGrpSpPr>
            <p:cNvPr id="20" name="Group 19"/>
            <p:cNvGrpSpPr/>
            <p:nvPr/>
          </p:nvGrpSpPr>
          <p:grpSpPr>
            <a:xfrm>
              <a:off x="7834182" y="4120468"/>
              <a:ext cx="580768" cy="1951850"/>
              <a:chOff x="7834182" y="4120468"/>
              <a:chExt cx="580768" cy="1951850"/>
            </a:xfrm>
          </p:grpSpPr>
          <p:cxnSp>
            <p:nvCxnSpPr>
              <p:cNvPr id="17" name="Straight Arrow Connector 16"/>
              <p:cNvCxnSpPr>
                <a:cxnSpLocks/>
              </p:cNvCxnSpPr>
              <p:nvPr/>
            </p:nvCxnSpPr>
            <p:spPr>
              <a:xfrm flipV="1">
                <a:off x="8106033" y="4120468"/>
                <a:ext cx="0" cy="15883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34182" y="5795319"/>
                <a:ext cx="580768" cy="276999"/>
              </a:xfrm>
              <a:prstGeom prst="rect">
                <a:avLst/>
              </a:prstGeom>
              <a:noFill/>
            </p:spPr>
            <p:txBody>
              <a:bodyPr wrap="square" rtlCol="0">
                <a:spAutoFit/>
              </a:bodyPr>
              <a:lstStyle/>
              <a:p>
                <a:r>
                  <a:rPr lang="en-US" sz="1200" b="1" dirty="0">
                    <a:latin typeface="Calibri" panose="020F0502020204030204" pitchFamily="34" charset="0"/>
                  </a:rPr>
                  <a:t>TU 3B</a:t>
                </a:r>
              </a:p>
            </p:txBody>
          </p:sp>
        </p:grpSp>
      </p:grpSp>
    </p:spTree>
    <p:extLst>
      <p:ext uri="{BB962C8B-B14F-4D97-AF65-F5344CB8AC3E}">
        <p14:creationId xmlns:p14="http://schemas.microsoft.com/office/powerpoint/2010/main" val="38548800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lgn="ctr"/>
            <a:r>
              <a:rPr lang="en-US" dirty="0">
                <a:solidFill>
                  <a:schemeClr val="bg1"/>
                </a:solidFill>
                <a:effectLst>
                  <a:outerShdw blurRad="38100" dist="38100" dir="2700000" algn="tl">
                    <a:srgbClr val="000000">
                      <a:alpha val="43137"/>
                    </a:srgbClr>
                  </a:outerShdw>
                </a:effectLst>
              </a:rPr>
              <a:t>Treatment Unit 3B – Redeau East Loop</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5" name="Slide Number Placeholder 4"/>
          <p:cNvSpPr>
            <a:spLocks noGrp="1"/>
          </p:cNvSpPr>
          <p:nvPr>
            <p:ph type="sldNum" sz="quarter" idx="12"/>
          </p:nvPr>
        </p:nvSpPr>
        <p:spPr/>
        <p:txBody>
          <a:bodyPr>
            <a:normAutofit fontScale="85000" lnSpcReduction="20000"/>
          </a:bodyPr>
          <a:lstStyle/>
          <a:p>
            <a:fld id="{63AF2AF7-5D69-4947-9730-35A2064ADD12}" type="slidenum">
              <a:rPr lang="en-US" smtClean="0"/>
              <a:pPr/>
              <a:t>33</a:t>
            </a:fld>
            <a:endParaRPr lang="en-US" dirty="0"/>
          </a:p>
        </p:txBody>
      </p:sp>
      <p:sp>
        <p:nvSpPr>
          <p:cNvPr id="12" name="Rectangle 11"/>
          <p:cNvSpPr/>
          <p:nvPr/>
        </p:nvSpPr>
        <p:spPr>
          <a:xfrm>
            <a:off x="937194" y="6191816"/>
            <a:ext cx="7621423"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16. Target stand versus prescribed stand for TU 3B.</a:t>
            </a:r>
            <a:endParaRPr lang="en-US" sz="1200" dirty="0"/>
          </a:p>
        </p:txBody>
      </p:sp>
      <p:sp>
        <p:nvSpPr>
          <p:cNvPr id="13" name="TextBox 4">
            <a:extLst>
              <a:ext uri="{FF2B5EF4-FFF2-40B4-BE49-F238E27FC236}">
                <a16:creationId xmlns:a16="http://schemas.microsoft.com/office/drawing/2014/main" xmlns="" id="{00000000-0008-0000-0100-000005000000}"/>
              </a:ext>
            </a:extLst>
          </p:cNvPr>
          <p:cNvSpPr txBox="1"/>
          <p:nvPr/>
        </p:nvSpPr>
        <p:spPr>
          <a:xfrm>
            <a:off x="2494797" y="1711241"/>
            <a:ext cx="4038350"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3B - Merch Stems/ha</a:t>
            </a:r>
          </a:p>
          <a:p>
            <a:pPr algn="ctr"/>
            <a:r>
              <a:rPr lang="en-US" sz="1100" b="1" baseline="0" dirty="0"/>
              <a:t>Residual BA = 29 m2/ha, D.lim = 70 cm, q=1.2 vs q=1.35</a:t>
            </a:r>
            <a:endParaRPr lang="en-US" sz="1100" b="1" dirty="0"/>
          </a:p>
        </p:txBody>
      </p:sp>
      <p:graphicFrame>
        <p:nvGraphicFramePr>
          <p:cNvPr id="10" name="Chart 9">
            <a:extLst>
              <a:ext uri="{FF2B5EF4-FFF2-40B4-BE49-F238E27FC236}">
                <a16:creationId xmlns:a16="http://schemas.microsoft.com/office/drawing/2014/main" xmlns="" id="{F0CD9EDA-855E-43DA-BCA9-04009693330C}"/>
              </a:ext>
            </a:extLst>
          </p:cNvPr>
          <p:cNvGraphicFramePr>
            <a:graphicFrameLocks/>
          </p:cNvGraphicFramePr>
          <p:nvPr>
            <p:extLst>
              <p:ext uri="{D42A27DB-BD31-4B8C-83A1-F6EECF244321}">
                <p14:modId xmlns:p14="http://schemas.microsoft.com/office/powerpoint/2010/main" val="4207952734"/>
              </p:ext>
            </p:extLst>
          </p:nvPr>
        </p:nvGraphicFramePr>
        <p:xfrm>
          <a:off x="667265" y="1657349"/>
          <a:ext cx="7933038" cy="44345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892228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Treatment Unit 2B – Redeau South Central</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317501" y="6261101"/>
            <a:ext cx="4991100"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9. Representative photos for Treatment Unit (TU) 2B.</a:t>
            </a:r>
          </a:p>
        </p:txBody>
      </p:sp>
      <p:sp>
        <p:nvSpPr>
          <p:cNvPr id="14" name="Slide Number Placeholder 13"/>
          <p:cNvSpPr>
            <a:spLocks noGrp="1"/>
          </p:cNvSpPr>
          <p:nvPr>
            <p:ph type="sldNum" sz="quarter" idx="12"/>
          </p:nvPr>
        </p:nvSpPr>
        <p:spPr/>
        <p:txBody>
          <a:bodyPr>
            <a:normAutofit fontScale="85000" lnSpcReduction="20000"/>
          </a:bodyPr>
          <a:lstStyle/>
          <a:p>
            <a:fld id="{63AF2AF7-5D69-4947-9730-35A2064ADD12}" type="slidenum">
              <a:rPr lang="en-US" smtClean="0"/>
              <a:pPr/>
              <a:t>34</a:t>
            </a:fld>
            <a:endParaRPr lang="en-US" dirty="0"/>
          </a:p>
        </p:txBody>
      </p:sp>
      <p:grpSp>
        <p:nvGrpSpPr>
          <p:cNvPr id="10" name="Group 9"/>
          <p:cNvGrpSpPr/>
          <p:nvPr/>
        </p:nvGrpSpPr>
        <p:grpSpPr>
          <a:xfrm>
            <a:off x="388363" y="2679700"/>
            <a:ext cx="5415537" cy="3594101"/>
            <a:chOff x="1378962" y="1626502"/>
            <a:chExt cx="5985664" cy="3798114"/>
          </a:xfrm>
        </p:grpSpPr>
        <p:pic>
          <p:nvPicPr>
            <p:cNvPr id="11" name="Picture 10" descr="C:\Users\s_dranga\AppData\Local\Microsoft\Windows\Temporary Internet Files\Content.Word\41 (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1784" y="1626502"/>
              <a:ext cx="2932842" cy="3798114"/>
            </a:xfrm>
            <a:prstGeom prst="rect">
              <a:avLst/>
            </a:prstGeom>
            <a:noFill/>
            <a:ln>
              <a:noFill/>
            </a:ln>
          </p:spPr>
        </p:pic>
        <p:pic>
          <p:nvPicPr>
            <p:cNvPr id="15" name="Picture 14" descr="C:\Users\s_dranga\AppData\Local\Microsoft\Windows\Temporary Internet Files\Content.Word\43 (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78962" y="1634757"/>
              <a:ext cx="2926166" cy="3789534"/>
            </a:xfrm>
            <a:prstGeom prst="rect">
              <a:avLst/>
            </a:prstGeom>
            <a:noFill/>
            <a:ln>
              <a:noFill/>
            </a:ln>
          </p:spPr>
        </p:pic>
      </p:grpSp>
      <p:graphicFrame>
        <p:nvGraphicFramePr>
          <p:cNvPr id="4" name="Table 3"/>
          <p:cNvGraphicFramePr>
            <a:graphicFrameLocks noGrp="1"/>
          </p:cNvGraphicFramePr>
          <p:nvPr>
            <p:extLst>
              <p:ext uri="{D42A27DB-BD31-4B8C-83A1-F6EECF244321}">
                <p14:modId xmlns:p14="http://schemas.microsoft.com/office/powerpoint/2010/main" val="771704232"/>
              </p:ext>
            </p:extLst>
          </p:nvPr>
        </p:nvGraphicFramePr>
        <p:xfrm>
          <a:off x="381000" y="1593850"/>
          <a:ext cx="8305800" cy="1045812"/>
        </p:xfrm>
        <a:graphic>
          <a:graphicData uri="http://schemas.openxmlformats.org/drawingml/2006/table">
            <a:tbl>
              <a:tblPr>
                <a:tableStyleId>{5C22544A-7EE6-4342-B048-85BDC9FD1C3A}</a:tableStyleId>
              </a:tblPr>
              <a:tblGrid>
                <a:gridCol w="691610">
                  <a:extLst>
                    <a:ext uri="{9D8B030D-6E8A-4147-A177-3AD203B41FA5}">
                      <a16:colId xmlns:a16="http://schemas.microsoft.com/office/drawing/2014/main" xmlns="" val="459961667"/>
                    </a:ext>
                  </a:extLst>
                </a:gridCol>
                <a:gridCol w="927190">
                  <a:extLst>
                    <a:ext uri="{9D8B030D-6E8A-4147-A177-3AD203B41FA5}">
                      <a16:colId xmlns:a16="http://schemas.microsoft.com/office/drawing/2014/main" xmlns="" val="684684964"/>
                    </a:ext>
                  </a:extLst>
                </a:gridCol>
                <a:gridCol w="434417">
                  <a:extLst>
                    <a:ext uri="{9D8B030D-6E8A-4147-A177-3AD203B41FA5}">
                      <a16:colId xmlns:a16="http://schemas.microsoft.com/office/drawing/2014/main" xmlns="" val="1009821341"/>
                    </a:ext>
                  </a:extLst>
                </a:gridCol>
                <a:gridCol w="942319">
                  <a:extLst>
                    <a:ext uri="{9D8B030D-6E8A-4147-A177-3AD203B41FA5}">
                      <a16:colId xmlns:a16="http://schemas.microsoft.com/office/drawing/2014/main" xmlns="" val="3550067506"/>
                    </a:ext>
                  </a:extLst>
                </a:gridCol>
                <a:gridCol w="641900">
                  <a:extLst>
                    <a:ext uri="{9D8B030D-6E8A-4147-A177-3AD203B41FA5}">
                      <a16:colId xmlns:a16="http://schemas.microsoft.com/office/drawing/2014/main" xmlns="" val="1037108781"/>
                    </a:ext>
                  </a:extLst>
                </a:gridCol>
                <a:gridCol w="680803">
                  <a:extLst>
                    <a:ext uri="{9D8B030D-6E8A-4147-A177-3AD203B41FA5}">
                      <a16:colId xmlns:a16="http://schemas.microsoft.com/office/drawing/2014/main" xmlns="" val="1465110238"/>
                    </a:ext>
                  </a:extLst>
                </a:gridCol>
                <a:gridCol w="641900">
                  <a:extLst>
                    <a:ext uri="{9D8B030D-6E8A-4147-A177-3AD203B41FA5}">
                      <a16:colId xmlns:a16="http://schemas.microsoft.com/office/drawing/2014/main" xmlns="" val="760814112"/>
                    </a:ext>
                  </a:extLst>
                </a:gridCol>
                <a:gridCol w="680803">
                  <a:extLst>
                    <a:ext uri="{9D8B030D-6E8A-4147-A177-3AD203B41FA5}">
                      <a16:colId xmlns:a16="http://schemas.microsoft.com/office/drawing/2014/main" xmlns="" val="118123884"/>
                    </a:ext>
                  </a:extLst>
                </a:gridCol>
                <a:gridCol w="641900">
                  <a:extLst>
                    <a:ext uri="{9D8B030D-6E8A-4147-A177-3AD203B41FA5}">
                      <a16:colId xmlns:a16="http://schemas.microsoft.com/office/drawing/2014/main" xmlns="" val="396297240"/>
                    </a:ext>
                  </a:extLst>
                </a:gridCol>
                <a:gridCol w="680803">
                  <a:extLst>
                    <a:ext uri="{9D8B030D-6E8A-4147-A177-3AD203B41FA5}">
                      <a16:colId xmlns:a16="http://schemas.microsoft.com/office/drawing/2014/main" xmlns="" val="1355298435"/>
                    </a:ext>
                  </a:extLst>
                </a:gridCol>
                <a:gridCol w="661352">
                  <a:extLst>
                    <a:ext uri="{9D8B030D-6E8A-4147-A177-3AD203B41FA5}">
                      <a16:colId xmlns:a16="http://schemas.microsoft.com/office/drawing/2014/main" xmlns="" val="2272750319"/>
                    </a:ext>
                  </a:extLst>
                </a:gridCol>
                <a:gridCol w="680803">
                  <a:extLst>
                    <a:ext uri="{9D8B030D-6E8A-4147-A177-3AD203B41FA5}">
                      <a16:colId xmlns:a16="http://schemas.microsoft.com/office/drawing/2014/main" xmlns="" val="1934841818"/>
                    </a:ext>
                  </a:extLst>
                </a:gridCol>
              </a:tblGrid>
              <a:tr h="362526">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363" marR="6363" marT="6363"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363" marR="6363" marT="6363"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363" marR="6363" marT="6363"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363" marR="6363" marT="6363"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363" marR="6363" marT="6363" marB="0" anchor="ctr"/>
                </a:tc>
                <a:tc hMerge="1">
                  <a:txBody>
                    <a:bodyPr/>
                    <a:lstStyle/>
                    <a:p>
                      <a:endParaRPr lang="en-US"/>
                    </a:p>
                  </a:txBody>
                  <a:tcPr/>
                </a:tc>
                <a:extLst>
                  <a:ext uri="{0D108BD9-81ED-4DB2-BD59-A6C34878D82A}">
                    <a16:rowId xmlns:a16="http://schemas.microsoft.com/office/drawing/2014/main" xmlns="" val="4089757782"/>
                  </a:ext>
                </a:extLst>
              </a:tr>
              <a:tr h="31721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Pre-Treatment </a:t>
                      </a:r>
                      <a:endParaRPr lang="en-US" sz="1100" b="1"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363" marR="6363" marT="6363" marB="0" anchor="ctr"/>
                </a:tc>
                <a:extLst>
                  <a:ext uri="{0D108BD9-81ED-4DB2-BD59-A6C34878D82A}">
                    <a16:rowId xmlns:a16="http://schemas.microsoft.com/office/drawing/2014/main" xmlns="" val="4076829773"/>
                  </a:ext>
                </a:extLst>
              </a:tr>
              <a:tr h="317212">
                <a:tc>
                  <a:txBody>
                    <a:bodyPr/>
                    <a:lstStyle/>
                    <a:p>
                      <a:pPr algn="ctr" fontAlgn="b"/>
                      <a:r>
                        <a:rPr lang="en-US" sz="1100" b="0" i="0" u="none" strike="noStrike" dirty="0">
                          <a:effectLst/>
                          <a:latin typeface="Calibri" panose="020F0502020204030204" pitchFamily="34" charset="0"/>
                        </a:rPr>
                        <a:t>TU 2B</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Redeau South Central</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C3/C7</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110 (West) - 150 (East)</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33</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solidFill>
                            <a:srgbClr val="000000"/>
                          </a:solidFill>
                          <a:effectLst/>
                          <a:latin typeface="Calibri" panose="020F0502020204030204" pitchFamily="34" charset="0"/>
                        </a:rPr>
                        <a:t>20</a:t>
                      </a:r>
                    </a:p>
                  </a:txBody>
                  <a:tcPr marL="6363" marR="6363" marT="6363" marB="0" anchor="ctr"/>
                </a:tc>
                <a:tc>
                  <a:txBody>
                    <a:bodyPr/>
                    <a:lstStyle/>
                    <a:p>
                      <a:pPr algn="ctr" fontAlgn="b"/>
                      <a:r>
                        <a:rPr lang="en-US" sz="1100" b="0" i="0" u="none" strike="noStrike" dirty="0">
                          <a:effectLst/>
                          <a:latin typeface="Calibri" panose="020F0502020204030204" pitchFamily="34" charset="0"/>
                        </a:rPr>
                        <a:t>259</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158</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3421</a:t>
                      </a:r>
                      <a:endParaRPr lang="en-US" sz="1100" b="0" i="0" u="none" strike="noStrike" dirty="0">
                        <a:solidFill>
                          <a:srgbClr val="000000"/>
                        </a:solidFill>
                        <a:effectLst/>
                        <a:latin typeface="Calibri" panose="020F0502020204030204" pitchFamily="34" charset="0"/>
                      </a:endParaRPr>
                    </a:p>
                  </a:txBody>
                  <a:tcPr marL="6363" marR="6363" marT="6363" marB="0" anchor="ctr"/>
                </a:tc>
                <a:tc>
                  <a:txBody>
                    <a:bodyPr/>
                    <a:lstStyle/>
                    <a:p>
                      <a:pPr algn="ctr" fontAlgn="b"/>
                      <a:r>
                        <a:rPr lang="en-US" sz="1100" b="0" i="0" u="none" strike="noStrike" dirty="0">
                          <a:effectLst/>
                          <a:latin typeface="Calibri" panose="020F0502020204030204" pitchFamily="34" charset="0"/>
                        </a:rPr>
                        <a:t>400</a:t>
                      </a:r>
                      <a:endParaRPr lang="en-US" sz="1100" b="0" i="0" u="none" strike="noStrike" dirty="0">
                        <a:solidFill>
                          <a:srgbClr val="000000"/>
                        </a:solidFill>
                        <a:effectLst/>
                        <a:latin typeface="Calibri" panose="020F0502020204030204" pitchFamily="34" charset="0"/>
                      </a:endParaRPr>
                    </a:p>
                  </a:txBody>
                  <a:tcPr marL="6363" marR="6363" marT="6363" marB="0" anchor="ctr"/>
                </a:tc>
                <a:extLst>
                  <a:ext uri="{0D108BD9-81ED-4DB2-BD59-A6C34878D82A}">
                    <a16:rowId xmlns:a16="http://schemas.microsoft.com/office/drawing/2014/main" xmlns="" val="3291264419"/>
                  </a:ext>
                </a:extLst>
              </a:tr>
            </a:tbl>
          </a:graphicData>
        </a:graphic>
      </p:graphicFrame>
      <p:grpSp>
        <p:nvGrpSpPr>
          <p:cNvPr id="9" name="Group 8"/>
          <p:cNvGrpSpPr/>
          <p:nvPr/>
        </p:nvGrpSpPr>
        <p:grpSpPr>
          <a:xfrm>
            <a:off x="6070771" y="3220867"/>
            <a:ext cx="2633826" cy="2939322"/>
            <a:chOff x="6083128" y="2973731"/>
            <a:chExt cx="2633826" cy="2939322"/>
          </a:xfrm>
        </p:grpSpPr>
        <p:pic>
          <p:nvPicPr>
            <p:cNvPr id="5" name="Picture 4"/>
            <p:cNvPicPr>
              <a:picLocks noChangeAspect="1"/>
            </p:cNvPicPr>
            <p:nvPr/>
          </p:nvPicPr>
          <p:blipFill>
            <a:blip r:embed="rId6"/>
            <a:stretch>
              <a:fillRect/>
            </a:stretch>
          </p:blipFill>
          <p:spPr>
            <a:xfrm>
              <a:off x="6083128" y="2973731"/>
              <a:ext cx="2633826" cy="2512670"/>
            </a:xfrm>
            <a:prstGeom prst="rect">
              <a:avLst/>
            </a:prstGeom>
          </p:spPr>
        </p:pic>
        <p:grpSp>
          <p:nvGrpSpPr>
            <p:cNvPr id="18" name="Group 17"/>
            <p:cNvGrpSpPr/>
            <p:nvPr/>
          </p:nvGrpSpPr>
          <p:grpSpPr>
            <a:xfrm>
              <a:off x="7046177" y="4230195"/>
              <a:ext cx="592003" cy="1682858"/>
              <a:chOff x="6934200" y="4622800"/>
              <a:chExt cx="622300" cy="1661300"/>
            </a:xfrm>
          </p:grpSpPr>
          <p:cxnSp>
            <p:nvCxnSpPr>
              <p:cNvPr id="16" name="Straight Arrow Connector 15"/>
              <p:cNvCxnSpPr/>
              <p:nvPr/>
            </p:nvCxnSpPr>
            <p:spPr>
              <a:xfrm flipV="1">
                <a:off x="7200900" y="4622800"/>
                <a:ext cx="0" cy="1397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934200" y="6007101"/>
                <a:ext cx="622300" cy="276999"/>
              </a:xfrm>
              <a:prstGeom prst="rect">
                <a:avLst/>
              </a:prstGeom>
              <a:noFill/>
            </p:spPr>
            <p:txBody>
              <a:bodyPr wrap="square" rtlCol="0">
                <a:spAutoFit/>
              </a:bodyPr>
              <a:lstStyle/>
              <a:p>
                <a:r>
                  <a:rPr lang="en-US" sz="1200" b="1" dirty="0">
                    <a:latin typeface="Calibri" panose="020F0502020204030204" pitchFamily="34" charset="0"/>
                  </a:rPr>
                  <a:t>TU 2B</a:t>
                </a:r>
              </a:p>
            </p:txBody>
          </p:sp>
        </p:grpSp>
      </p:grpSp>
    </p:spTree>
    <p:extLst>
      <p:ext uri="{BB962C8B-B14F-4D97-AF65-F5344CB8AC3E}">
        <p14:creationId xmlns:p14="http://schemas.microsoft.com/office/powerpoint/2010/main" val="40542737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Treatment Unit 2B – Redeau South Central</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12" name="Rectangle 11"/>
          <p:cNvSpPr/>
          <p:nvPr/>
        </p:nvSpPr>
        <p:spPr>
          <a:xfrm>
            <a:off x="743150" y="6019977"/>
            <a:ext cx="4398031"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10. Target stand versus prescribed stand for TU 2B.</a:t>
            </a:r>
            <a:endParaRPr lang="en-US" sz="1200" dirty="0"/>
          </a:p>
        </p:txBody>
      </p:sp>
      <p:sp>
        <p:nvSpPr>
          <p:cNvPr id="16" name="TextBox 2">
            <a:extLst>
              <a:ext uri="{FF2B5EF4-FFF2-40B4-BE49-F238E27FC236}">
                <a16:creationId xmlns:a16="http://schemas.microsoft.com/office/drawing/2014/main" xmlns="" id="{00000000-0008-0000-0100-000005000000}"/>
              </a:ext>
            </a:extLst>
          </p:cNvPr>
          <p:cNvSpPr txBox="1"/>
          <p:nvPr/>
        </p:nvSpPr>
        <p:spPr>
          <a:xfrm>
            <a:off x="2113820" y="1681162"/>
            <a:ext cx="4075113"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2B - Merch Stems/ha</a:t>
            </a:r>
          </a:p>
          <a:p>
            <a:pPr algn="ctr"/>
            <a:r>
              <a:rPr lang="en-US" sz="1100" b="1" baseline="0" dirty="0"/>
              <a:t>Residual BA = 29 m2/ha, D.lim = 70 cm, q=1.20 vs 1.35</a:t>
            </a:r>
            <a:endParaRPr lang="en-US" sz="1100" b="1" dirty="0"/>
          </a:p>
        </p:txBody>
      </p:sp>
      <p:sp>
        <p:nvSpPr>
          <p:cNvPr id="8" name="Slide Number Placeholder 7"/>
          <p:cNvSpPr>
            <a:spLocks noGrp="1"/>
          </p:cNvSpPr>
          <p:nvPr>
            <p:ph type="sldNum" sz="quarter" idx="12"/>
          </p:nvPr>
        </p:nvSpPr>
        <p:spPr/>
        <p:txBody>
          <a:bodyPr>
            <a:normAutofit fontScale="85000" lnSpcReduction="20000"/>
          </a:bodyPr>
          <a:lstStyle/>
          <a:p>
            <a:fld id="{63AF2AF7-5D69-4947-9730-35A2064ADD12}" type="slidenum">
              <a:rPr lang="en-US" smtClean="0"/>
              <a:pPr/>
              <a:t>35</a:t>
            </a:fld>
            <a:endParaRPr lang="en-US" dirty="0"/>
          </a:p>
        </p:txBody>
      </p:sp>
      <p:graphicFrame>
        <p:nvGraphicFramePr>
          <p:cNvPr id="10" name="Chart 9">
            <a:extLst/>
          </p:cNvPr>
          <p:cNvGraphicFramePr>
            <a:graphicFrameLocks/>
          </p:cNvGraphicFramePr>
          <p:nvPr>
            <p:extLst>
              <p:ext uri="{D42A27DB-BD31-4B8C-83A1-F6EECF244321}">
                <p14:modId xmlns:p14="http://schemas.microsoft.com/office/powerpoint/2010/main" val="2166293405"/>
              </p:ext>
            </p:extLst>
          </p:nvPr>
        </p:nvGraphicFramePr>
        <p:xfrm>
          <a:off x="633540" y="1743847"/>
          <a:ext cx="7929691" cy="41873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852513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pPr algn="ctr"/>
            <a:r>
              <a:rPr lang="en-US" dirty="0">
                <a:solidFill>
                  <a:schemeClr val="bg1"/>
                </a:solidFill>
                <a:effectLst>
                  <a:outerShdw blurRad="38100" dist="38100" dir="2700000" algn="tl">
                    <a:srgbClr val="000000">
                      <a:alpha val="43137"/>
                    </a:srgbClr>
                  </a:outerShdw>
                </a:effectLst>
              </a:rPr>
              <a:t>Treatment Unit 2C B – </a:t>
            </a:r>
            <a:r>
              <a:rPr lang="en-US" dirty="0">
                <a:effectLst>
                  <a:outerShdw blurRad="38100" dist="38100" dir="2700000" algn="tl">
                    <a:srgbClr val="000000">
                      <a:alpha val="43137"/>
                    </a:srgbClr>
                  </a:outerShdw>
                </a:effectLst>
              </a:rPr>
              <a:t>Redeau Central</a:t>
            </a:r>
            <a:endParaRPr lang="en-US"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258462" y="6276285"/>
            <a:ext cx="5277365" cy="289951"/>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11. Representative photos for Treatment Unit (TU) 2C B.</a:t>
            </a:r>
          </a:p>
        </p:txBody>
      </p:sp>
      <p:sp>
        <p:nvSpPr>
          <p:cNvPr id="17" name="Slide Number Placeholder 16"/>
          <p:cNvSpPr>
            <a:spLocks noGrp="1"/>
          </p:cNvSpPr>
          <p:nvPr>
            <p:ph type="sldNum" sz="quarter" idx="12"/>
          </p:nvPr>
        </p:nvSpPr>
        <p:spPr/>
        <p:txBody>
          <a:bodyPr>
            <a:normAutofit fontScale="85000" lnSpcReduction="20000"/>
          </a:bodyPr>
          <a:lstStyle/>
          <a:p>
            <a:fld id="{63AF2AF7-5D69-4947-9730-35A2064ADD12}" type="slidenum">
              <a:rPr lang="en-US" smtClean="0"/>
              <a:pPr/>
              <a:t>36</a:t>
            </a:fld>
            <a:endParaRPr lang="en-US" dirty="0"/>
          </a:p>
        </p:txBody>
      </p:sp>
      <p:grpSp>
        <p:nvGrpSpPr>
          <p:cNvPr id="4" name="Group 3"/>
          <p:cNvGrpSpPr/>
          <p:nvPr/>
        </p:nvGrpSpPr>
        <p:grpSpPr>
          <a:xfrm>
            <a:off x="345709" y="2693772"/>
            <a:ext cx="5474323" cy="3599615"/>
            <a:chOff x="1680240" y="1677625"/>
            <a:chExt cx="5474321" cy="3676650"/>
          </a:xfrm>
        </p:grpSpPr>
        <p:pic>
          <p:nvPicPr>
            <p:cNvPr id="15" name="Picture 14" descr="C:\Users\s_dranga\AppData\Local\Microsoft\Windows\Temporary Internet FilesContent.Word\14 (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0240" y="1677625"/>
              <a:ext cx="2690495" cy="3676650"/>
            </a:xfrm>
            <a:prstGeom prst="rect">
              <a:avLst/>
            </a:prstGeom>
            <a:noFill/>
            <a:ln>
              <a:noFill/>
            </a:ln>
          </p:spPr>
        </p:pic>
        <p:pic>
          <p:nvPicPr>
            <p:cNvPr id="10" name="Picture 9" descr="C:\Users\s_dranga\AppData\Local\Microsoft\Windows\Temporary Internet Files\Content.Word\8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6927" y="1684767"/>
              <a:ext cx="2697634" cy="3665710"/>
            </a:xfrm>
            <a:prstGeom prst="rect">
              <a:avLst/>
            </a:prstGeom>
            <a:noFill/>
            <a:ln>
              <a:noFill/>
            </a:ln>
          </p:spPr>
        </p:pic>
      </p:grpSp>
      <p:graphicFrame>
        <p:nvGraphicFramePr>
          <p:cNvPr id="9" name="Table 8"/>
          <p:cNvGraphicFramePr>
            <a:graphicFrameLocks noGrp="1"/>
          </p:cNvGraphicFramePr>
          <p:nvPr>
            <p:extLst>
              <p:ext uri="{D42A27DB-BD31-4B8C-83A1-F6EECF244321}">
                <p14:modId xmlns:p14="http://schemas.microsoft.com/office/powerpoint/2010/main" val="1939524707"/>
              </p:ext>
            </p:extLst>
          </p:nvPr>
        </p:nvGraphicFramePr>
        <p:xfrm>
          <a:off x="334662" y="1554463"/>
          <a:ext cx="8488063" cy="1024695"/>
        </p:xfrm>
        <a:graphic>
          <a:graphicData uri="http://schemas.openxmlformats.org/drawingml/2006/table">
            <a:tbl>
              <a:tblPr>
                <a:tableStyleId>{5C22544A-7EE6-4342-B048-85BDC9FD1C3A}</a:tableStyleId>
              </a:tblPr>
              <a:tblGrid>
                <a:gridCol w="698246">
                  <a:extLst>
                    <a:ext uri="{9D8B030D-6E8A-4147-A177-3AD203B41FA5}">
                      <a16:colId xmlns:a16="http://schemas.microsoft.com/office/drawing/2014/main" xmlns="" val="1049280691"/>
                    </a:ext>
                  </a:extLst>
                </a:gridCol>
                <a:gridCol w="936086">
                  <a:extLst>
                    <a:ext uri="{9D8B030D-6E8A-4147-A177-3AD203B41FA5}">
                      <a16:colId xmlns:a16="http://schemas.microsoft.com/office/drawing/2014/main" xmlns="" val="1861501349"/>
                    </a:ext>
                  </a:extLst>
                </a:gridCol>
                <a:gridCol w="541142">
                  <a:extLst>
                    <a:ext uri="{9D8B030D-6E8A-4147-A177-3AD203B41FA5}">
                      <a16:colId xmlns:a16="http://schemas.microsoft.com/office/drawing/2014/main" xmlns="" val="115475784"/>
                    </a:ext>
                  </a:extLst>
                </a:gridCol>
                <a:gridCol w="951362">
                  <a:extLst>
                    <a:ext uri="{9D8B030D-6E8A-4147-A177-3AD203B41FA5}">
                      <a16:colId xmlns:a16="http://schemas.microsoft.com/office/drawing/2014/main" xmlns="" val="3966741796"/>
                    </a:ext>
                  </a:extLst>
                </a:gridCol>
                <a:gridCol w="648060">
                  <a:extLst>
                    <a:ext uri="{9D8B030D-6E8A-4147-A177-3AD203B41FA5}">
                      <a16:colId xmlns:a16="http://schemas.microsoft.com/office/drawing/2014/main" xmlns="" val="2949761050"/>
                    </a:ext>
                  </a:extLst>
                </a:gridCol>
                <a:gridCol w="687337">
                  <a:extLst>
                    <a:ext uri="{9D8B030D-6E8A-4147-A177-3AD203B41FA5}">
                      <a16:colId xmlns:a16="http://schemas.microsoft.com/office/drawing/2014/main" xmlns="" val="1364861233"/>
                    </a:ext>
                  </a:extLst>
                </a:gridCol>
                <a:gridCol w="648060">
                  <a:extLst>
                    <a:ext uri="{9D8B030D-6E8A-4147-A177-3AD203B41FA5}">
                      <a16:colId xmlns:a16="http://schemas.microsoft.com/office/drawing/2014/main" xmlns="" val="2666827988"/>
                    </a:ext>
                  </a:extLst>
                </a:gridCol>
                <a:gridCol w="687337">
                  <a:extLst>
                    <a:ext uri="{9D8B030D-6E8A-4147-A177-3AD203B41FA5}">
                      <a16:colId xmlns:a16="http://schemas.microsoft.com/office/drawing/2014/main" xmlns="" val="749423412"/>
                    </a:ext>
                  </a:extLst>
                </a:gridCol>
                <a:gridCol w="648060">
                  <a:extLst>
                    <a:ext uri="{9D8B030D-6E8A-4147-A177-3AD203B41FA5}">
                      <a16:colId xmlns:a16="http://schemas.microsoft.com/office/drawing/2014/main" xmlns="" val="395782482"/>
                    </a:ext>
                  </a:extLst>
                </a:gridCol>
                <a:gridCol w="687337">
                  <a:extLst>
                    <a:ext uri="{9D8B030D-6E8A-4147-A177-3AD203B41FA5}">
                      <a16:colId xmlns:a16="http://schemas.microsoft.com/office/drawing/2014/main" xmlns="" val="922406074"/>
                    </a:ext>
                  </a:extLst>
                </a:gridCol>
                <a:gridCol w="667699">
                  <a:extLst>
                    <a:ext uri="{9D8B030D-6E8A-4147-A177-3AD203B41FA5}">
                      <a16:colId xmlns:a16="http://schemas.microsoft.com/office/drawing/2014/main" xmlns="" val="2254499883"/>
                    </a:ext>
                  </a:extLst>
                </a:gridCol>
                <a:gridCol w="687337">
                  <a:extLst>
                    <a:ext uri="{9D8B030D-6E8A-4147-A177-3AD203B41FA5}">
                      <a16:colId xmlns:a16="http://schemas.microsoft.com/office/drawing/2014/main" xmlns="" val="1357063937"/>
                    </a:ext>
                  </a:extLst>
                </a:gridCol>
              </a:tblGrid>
              <a:tr h="319935">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285" marR="6285" marT="6285"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extLst>
                  <a:ext uri="{0D108BD9-81ED-4DB2-BD59-A6C34878D82A}">
                    <a16:rowId xmlns:a16="http://schemas.microsoft.com/office/drawing/2014/main" xmlns="" val="213866897"/>
                  </a:ext>
                </a:extLst>
              </a:tr>
              <a:tr h="27994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 </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1892931443"/>
                  </a:ext>
                </a:extLst>
              </a:tr>
              <a:tr h="279942">
                <a:tc>
                  <a:txBody>
                    <a:bodyPr/>
                    <a:lstStyle/>
                    <a:p>
                      <a:pPr algn="ctr" fontAlgn="b"/>
                      <a:r>
                        <a:rPr lang="en-US" sz="1100" b="0" i="0" u="none" strike="noStrike" dirty="0">
                          <a:effectLst/>
                          <a:latin typeface="Calibri" panose="020F0502020204030204" pitchFamily="34" charset="0"/>
                        </a:rPr>
                        <a:t>TU 2C B</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Redeau Central</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C7 - thinned</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100-130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40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34</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245</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211</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3054</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600</a:t>
                      </a:r>
                      <a:endParaRPr lang="en-US" sz="1100" b="0"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2379638033"/>
                  </a:ext>
                </a:extLst>
              </a:tr>
            </a:tbl>
          </a:graphicData>
        </a:graphic>
      </p:graphicFrame>
      <p:grpSp>
        <p:nvGrpSpPr>
          <p:cNvPr id="11" name="Group 10"/>
          <p:cNvGrpSpPr/>
          <p:nvPr/>
        </p:nvGrpSpPr>
        <p:grpSpPr>
          <a:xfrm>
            <a:off x="6460268" y="3359623"/>
            <a:ext cx="2366626" cy="2749766"/>
            <a:chOff x="6460268" y="3359623"/>
            <a:chExt cx="2366626" cy="2749766"/>
          </a:xfrm>
        </p:grpSpPr>
        <p:pic>
          <p:nvPicPr>
            <p:cNvPr id="5" name="Picture 4"/>
            <p:cNvPicPr>
              <a:picLocks noChangeAspect="1"/>
            </p:cNvPicPr>
            <p:nvPr/>
          </p:nvPicPr>
          <p:blipFill>
            <a:blip r:embed="rId6"/>
            <a:stretch>
              <a:fillRect/>
            </a:stretch>
          </p:blipFill>
          <p:spPr>
            <a:xfrm>
              <a:off x="6460268" y="3359623"/>
              <a:ext cx="2366626" cy="2262702"/>
            </a:xfrm>
            <a:prstGeom prst="rect">
              <a:avLst/>
            </a:prstGeom>
          </p:spPr>
        </p:pic>
        <p:grpSp>
          <p:nvGrpSpPr>
            <p:cNvPr id="18" name="Group 17"/>
            <p:cNvGrpSpPr/>
            <p:nvPr/>
          </p:nvGrpSpPr>
          <p:grpSpPr>
            <a:xfrm>
              <a:off x="7624120" y="4658497"/>
              <a:ext cx="741403" cy="1450892"/>
              <a:chOff x="7747687" y="4979773"/>
              <a:chExt cx="741403" cy="1450892"/>
            </a:xfrm>
          </p:grpSpPr>
          <p:cxnSp>
            <p:nvCxnSpPr>
              <p:cNvPr id="12" name="Straight Arrow Connector 11"/>
              <p:cNvCxnSpPr>
                <a:cxnSpLocks/>
              </p:cNvCxnSpPr>
              <p:nvPr/>
            </p:nvCxnSpPr>
            <p:spPr>
              <a:xfrm flipV="1">
                <a:off x="8031892" y="4979773"/>
                <a:ext cx="0" cy="11986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747687" y="6153666"/>
                <a:ext cx="741403" cy="276999"/>
              </a:xfrm>
              <a:prstGeom prst="rect">
                <a:avLst/>
              </a:prstGeom>
              <a:noFill/>
            </p:spPr>
            <p:txBody>
              <a:bodyPr wrap="square" rtlCol="0">
                <a:spAutoFit/>
              </a:bodyPr>
              <a:lstStyle/>
              <a:p>
                <a:r>
                  <a:rPr lang="en-US" sz="1200" b="1" dirty="0">
                    <a:latin typeface="Calibri" panose="020F0502020204030204" pitchFamily="34" charset="0"/>
                  </a:rPr>
                  <a:t>TU 2C B</a:t>
                </a:r>
              </a:p>
            </p:txBody>
          </p:sp>
        </p:grpSp>
      </p:grpSp>
    </p:spTree>
    <p:extLst>
      <p:ext uri="{BB962C8B-B14F-4D97-AF65-F5344CB8AC3E}">
        <p14:creationId xmlns:p14="http://schemas.microsoft.com/office/powerpoint/2010/main" val="21300257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pPr algn="ctr"/>
            <a:r>
              <a:rPr lang="en-US" dirty="0">
                <a:solidFill>
                  <a:schemeClr val="bg1"/>
                </a:solidFill>
                <a:effectLst>
                  <a:outerShdw blurRad="38100" dist="38100" dir="2700000" algn="tl">
                    <a:srgbClr val="000000">
                      <a:alpha val="43137"/>
                    </a:srgbClr>
                  </a:outerShdw>
                </a:effectLst>
              </a:rPr>
              <a:t>Treatment Unit 2C B– Redeau Central</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8" name="Slide Number Placeholder 7"/>
          <p:cNvSpPr>
            <a:spLocks noGrp="1"/>
          </p:cNvSpPr>
          <p:nvPr>
            <p:ph type="sldNum" sz="quarter" idx="12"/>
          </p:nvPr>
        </p:nvSpPr>
        <p:spPr/>
        <p:txBody>
          <a:bodyPr>
            <a:normAutofit fontScale="85000" lnSpcReduction="20000"/>
          </a:bodyPr>
          <a:lstStyle/>
          <a:p>
            <a:fld id="{63AF2AF7-5D69-4947-9730-35A2064ADD12}" type="slidenum">
              <a:rPr lang="en-US" smtClean="0"/>
              <a:pPr/>
              <a:t>37</a:t>
            </a:fld>
            <a:endParaRPr lang="en-US" dirty="0"/>
          </a:p>
        </p:txBody>
      </p:sp>
      <p:sp>
        <p:nvSpPr>
          <p:cNvPr id="12" name="Rectangle 11"/>
          <p:cNvSpPr/>
          <p:nvPr/>
        </p:nvSpPr>
        <p:spPr>
          <a:xfrm>
            <a:off x="1061493" y="6013578"/>
            <a:ext cx="4243394"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12. Target stand versus prescribed stand for TU 2C B.</a:t>
            </a:r>
            <a:endParaRPr lang="en-US" sz="1200" dirty="0"/>
          </a:p>
        </p:txBody>
      </p:sp>
      <p:graphicFrame>
        <p:nvGraphicFramePr>
          <p:cNvPr id="11" name="Chart 10">
            <a:extLst>
              <a:ext uri="{FF2B5EF4-FFF2-40B4-BE49-F238E27FC236}">
                <a16:creationId xmlns:a16="http://schemas.microsoft.com/office/drawing/2014/main" xmlns="" id="{97DD25A3-DC73-440C-A60A-4A76DB202EC4}"/>
              </a:ext>
            </a:extLst>
          </p:cNvPr>
          <p:cNvGraphicFramePr>
            <a:graphicFrameLocks/>
          </p:cNvGraphicFramePr>
          <p:nvPr>
            <p:extLst>
              <p:ext uri="{D42A27DB-BD31-4B8C-83A1-F6EECF244321}">
                <p14:modId xmlns:p14="http://schemas.microsoft.com/office/powerpoint/2010/main" val="3798067856"/>
              </p:ext>
            </p:extLst>
          </p:nvPr>
        </p:nvGraphicFramePr>
        <p:xfrm>
          <a:off x="575233" y="1804087"/>
          <a:ext cx="7950929" cy="4065372"/>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4">
            <a:extLst>
              <a:ext uri="{FF2B5EF4-FFF2-40B4-BE49-F238E27FC236}">
                <a16:creationId xmlns:a16="http://schemas.microsoft.com/office/drawing/2014/main" xmlns="" id="{00000000-0008-0000-0100-000005000000}"/>
              </a:ext>
            </a:extLst>
          </p:cNvPr>
          <p:cNvSpPr txBox="1"/>
          <p:nvPr/>
        </p:nvSpPr>
        <p:spPr>
          <a:xfrm>
            <a:off x="2375457" y="1795462"/>
            <a:ext cx="3802921" cy="5238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100" b="1" dirty="0"/>
              <a:t>TU</a:t>
            </a:r>
            <a:r>
              <a:rPr lang="en-US" sz="1100" b="1" baseline="0" dirty="0"/>
              <a:t> 2C B - Merch Stems/ha</a:t>
            </a:r>
          </a:p>
          <a:p>
            <a:pPr algn="ctr"/>
            <a:r>
              <a:rPr lang="en-US" sz="1100" b="1" baseline="0" dirty="0"/>
              <a:t>Residual BA = 29 m2/ha, D.lim = 70 cm, q=1.2 vs. q=1.35</a:t>
            </a:r>
            <a:endParaRPr lang="en-US" sz="1100" b="1" dirty="0"/>
          </a:p>
        </p:txBody>
      </p:sp>
    </p:spTree>
    <p:extLst>
      <p:ext uri="{BB962C8B-B14F-4D97-AF65-F5344CB8AC3E}">
        <p14:creationId xmlns:p14="http://schemas.microsoft.com/office/powerpoint/2010/main" val="10696327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lgn="ctr"/>
            <a:r>
              <a:rPr lang="en-US" dirty="0">
                <a:solidFill>
                  <a:schemeClr val="bg1"/>
                </a:solidFill>
                <a:effectLst>
                  <a:outerShdw blurRad="38100" dist="38100" dir="2700000" algn="tl">
                    <a:srgbClr val="000000">
                      <a:alpha val="43137"/>
                    </a:srgbClr>
                  </a:outerShdw>
                </a:effectLst>
              </a:rPr>
              <a:t>Treatment Unit 3A – Redeau Southeast</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3" name="Rectangle 2"/>
          <p:cNvSpPr/>
          <p:nvPr/>
        </p:nvSpPr>
        <p:spPr>
          <a:xfrm>
            <a:off x="332602" y="6375139"/>
            <a:ext cx="4227041" cy="297510"/>
          </a:xfrm>
          <a:prstGeom prst="rect">
            <a:avLst/>
          </a:prstGeom>
        </p:spPr>
        <p:txBody>
          <a:bodyPr wrap="square">
            <a:spAutoFit/>
          </a:bodyPr>
          <a:lstStyle/>
          <a:p>
            <a:pPr>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Figure 13. Representative photos for Treatment Unit (TU) 3A.</a:t>
            </a:r>
          </a:p>
        </p:txBody>
      </p:sp>
      <p:grpSp>
        <p:nvGrpSpPr>
          <p:cNvPr id="4" name="Group 3"/>
          <p:cNvGrpSpPr/>
          <p:nvPr/>
        </p:nvGrpSpPr>
        <p:grpSpPr>
          <a:xfrm>
            <a:off x="401269" y="2743199"/>
            <a:ext cx="5381694" cy="3534033"/>
            <a:chOff x="1389809" y="1607932"/>
            <a:chExt cx="5647690" cy="3839845"/>
          </a:xfrm>
        </p:grpSpPr>
        <p:pic>
          <p:nvPicPr>
            <p:cNvPr id="10" name="Picture 9" descr="C:\Users\s_dranga\AppData\Local\Microsoft\Windows\Temporary Internet FilesContent.Word\1 (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9809" y="1607932"/>
              <a:ext cx="2745105" cy="3839845"/>
            </a:xfrm>
            <a:prstGeom prst="rect">
              <a:avLst/>
            </a:prstGeom>
            <a:noFill/>
            <a:ln>
              <a:noFill/>
            </a:ln>
          </p:spPr>
        </p:pic>
        <p:pic>
          <p:nvPicPr>
            <p:cNvPr id="11" name="Picture 10" descr="C:\Users\s_dranga\AppData\Local\Microsoft\Windows\Temporary Internet Files\Content.Word\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99379" y="1616822"/>
              <a:ext cx="2738120" cy="3830955"/>
            </a:xfrm>
            <a:prstGeom prst="rect">
              <a:avLst/>
            </a:prstGeom>
            <a:noFill/>
            <a:ln>
              <a:noFill/>
            </a:ln>
          </p:spPr>
        </p:pic>
      </p:grpSp>
      <p:sp>
        <p:nvSpPr>
          <p:cNvPr id="8" name="Slide Number Placeholder 7"/>
          <p:cNvSpPr>
            <a:spLocks noGrp="1"/>
          </p:cNvSpPr>
          <p:nvPr>
            <p:ph type="sldNum" sz="quarter" idx="12"/>
          </p:nvPr>
        </p:nvSpPr>
        <p:spPr/>
        <p:txBody>
          <a:bodyPr>
            <a:normAutofit fontScale="85000" lnSpcReduction="20000"/>
          </a:bodyPr>
          <a:lstStyle/>
          <a:p>
            <a:fld id="{63AF2AF7-5D69-4947-9730-35A2064ADD12}" type="slidenum">
              <a:rPr lang="en-US" smtClean="0"/>
              <a:pPr/>
              <a:t>38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5204901"/>
              </p:ext>
            </p:extLst>
          </p:nvPr>
        </p:nvGraphicFramePr>
        <p:xfrm>
          <a:off x="384088" y="1566819"/>
          <a:ext cx="8339779" cy="1024695"/>
        </p:xfrm>
        <a:graphic>
          <a:graphicData uri="http://schemas.openxmlformats.org/drawingml/2006/table">
            <a:tbl>
              <a:tblPr>
                <a:tableStyleId>{5C22544A-7EE6-4342-B048-85BDC9FD1C3A}</a:tableStyleId>
              </a:tblPr>
              <a:tblGrid>
                <a:gridCol w="686048">
                  <a:extLst>
                    <a:ext uri="{9D8B030D-6E8A-4147-A177-3AD203B41FA5}">
                      <a16:colId xmlns:a16="http://schemas.microsoft.com/office/drawing/2014/main" xmlns="" val="2112037250"/>
                    </a:ext>
                  </a:extLst>
                </a:gridCol>
                <a:gridCol w="919733">
                  <a:extLst>
                    <a:ext uri="{9D8B030D-6E8A-4147-A177-3AD203B41FA5}">
                      <a16:colId xmlns:a16="http://schemas.microsoft.com/office/drawing/2014/main" xmlns="" val="447353349"/>
                    </a:ext>
                  </a:extLst>
                </a:gridCol>
                <a:gridCol w="531689">
                  <a:extLst>
                    <a:ext uri="{9D8B030D-6E8A-4147-A177-3AD203B41FA5}">
                      <a16:colId xmlns:a16="http://schemas.microsoft.com/office/drawing/2014/main" xmlns="" val="70666587"/>
                    </a:ext>
                  </a:extLst>
                </a:gridCol>
                <a:gridCol w="934742">
                  <a:extLst>
                    <a:ext uri="{9D8B030D-6E8A-4147-A177-3AD203B41FA5}">
                      <a16:colId xmlns:a16="http://schemas.microsoft.com/office/drawing/2014/main" xmlns="" val="2895040043"/>
                    </a:ext>
                  </a:extLst>
                </a:gridCol>
                <a:gridCol w="636739">
                  <a:extLst>
                    <a:ext uri="{9D8B030D-6E8A-4147-A177-3AD203B41FA5}">
                      <a16:colId xmlns:a16="http://schemas.microsoft.com/office/drawing/2014/main" xmlns="" val="3244645562"/>
                    </a:ext>
                  </a:extLst>
                </a:gridCol>
                <a:gridCol w="675329">
                  <a:extLst>
                    <a:ext uri="{9D8B030D-6E8A-4147-A177-3AD203B41FA5}">
                      <a16:colId xmlns:a16="http://schemas.microsoft.com/office/drawing/2014/main" xmlns="" val="3658736153"/>
                    </a:ext>
                  </a:extLst>
                </a:gridCol>
                <a:gridCol w="636739">
                  <a:extLst>
                    <a:ext uri="{9D8B030D-6E8A-4147-A177-3AD203B41FA5}">
                      <a16:colId xmlns:a16="http://schemas.microsoft.com/office/drawing/2014/main" xmlns="" val="1639067505"/>
                    </a:ext>
                  </a:extLst>
                </a:gridCol>
                <a:gridCol w="675329">
                  <a:extLst>
                    <a:ext uri="{9D8B030D-6E8A-4147-A177-3AD203B41FA5}">
                      <a16:colId xmlns:a16="http://schemas.microsoft.com/office/drawing/2014/main" xmlns="" val="3177641632"/>
                    </a:ext>
                  </a:extLst>
                </a:gridCol>
                <a:gridCol w="636739">
                  <a:extLst>
                    <a:ext uri="{9D8B030D-6E8A-4147-A177-3AD203B41FA5}">
                      <a16:colId xmlns:a16="http://schemas.microsoft.com/office/drawing/2014/main" xmlns="" val="1237801486"/>
                    </a:ext>
                  </a:extLst>
                </a:gridCol>
                <a:gridCol w="675329">
                  <a:extLst>
                    <a:ext uri="{9D8B030D-6E8A-4147-A177-3AD203B41FA5}">
                      <a16:colId xmlns:a16="http://schemas.microsoft.com/office/drawing/2014/main" xmlns="" val="1314974983"/>
                    </a:ext>
                  </a:extLst>
                </a:gridCol>
                <a:gridCol w="656034">
                  <a:extLst>
                    <a:ext uri="{9D8B030D-6E8A-4147-A177-3AD203B41FA5}">
                      <a16:colId xmlns:a16="http://schemas.microsoft.com/office/drawing/2014/main" xmlns="" val="1411388480"/>
                    </a:ext>
                  </a:extLst>
                </a:gridCol>
                <a:gridCol w="675329">
                  <a:extLst>
                    <a:ext uri="{9D8B030D-6E8A-4147-A177-3AD203B41FA5}">
                      <a16:colId xmlns:a16="http://schemas.microsoft.com/office/drawing/2014/main" xmlns="" val="2520039756"/>
                    </a:ext>
                  </a:extLst>
                </a:gridCol>
              </a:tblGrid>
              <a:tr h="315442">
                <a:tc rowSpan="2">
                  <a:txBody>
                    <a:bodyPr/>
                    <a:lstStyle/>
                    <a:p>
                      <a:pPr algn="ctr" fontAlgn="ctr"/>
                      <a:r>
                        <a:rPr lang="en-US" sz="1100" b="1" i="0" u="none" strike="noStrike" dirty="0">
                          <a:effectLst/>
                          <a:latin typeface="Calibri" panose="020F0502020204030204" pitchFamily="34" charset="0"/>
                        </a:rPr>
                        <a:t>Treatment Unit </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Name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Fuel Type</a:t>
                      </a:r>
                      <a:endParaRPr lang="en-US" sz="1100" b="1" i="0" u="none" strike="noStrike" dirty="0">
                        <a:solidFill>
                          <a:srgbClr val="000000"/>
                        </a:solidFill>
                        <a:effectLst/>
                        <a:latin typeface="Calibri" panose="020F0502020204030204" pitchFamily="34" charset="0"/>
                      </a:endParaRPr>
                    </a:p>
                  </a:txBody>
                  <a:tcPr marL="6285" marR="6285" marT="6285" marB="0" anchor="ctr"/>
                </a:tc>
                <a:tc rowSpan="2">
                  <a:txBody>
                    <a:bodyPr/>
                    <a:lstStyle/>
                    <a:p>
                      <a:pPr algn="ctr" fontAlgn="ctr"/>
                      <a:r>
                        <a:rPr lang="en-US" sz="1100" b="1" i="0" u="none" strike="noStrike" dirty="0">
                          <a:effectLst/>
                          <a:latin typeface="Calibri" panose="020F0502020204030204" pitchFamily="34" charset="0"/>
                        </a:rPr>
                        <a:t>Stand Age (years)</a:t>
                      </a:r>
                      <a:endParaRPr lang="en-US" sz="1100" b="1" i="0" u="none" strike="noStrike" dirty="0">
                        <a:solidFill>
                          <a:srgbClr val="000000"/>
                        </a:solidFill>
                        <a:effectLst/>
                        <a:latin typeface="Calibri" panose="020F0502020204030204" pitchFamily="34" charset="0"/>
                      </a:endParaRPr>
                    </a:p>
                  </a:txBody>
                  <a:tcPr marL="6285" marR="6285" marT="6285" marB="0" anchor="ctr"/>
                </a:tc>
                <a:tc gridSpan="2">
                  <a:txBody>
                    <a:bodyPr/>
                    <a:lstStyle/>
                    <a:p>
                      <a:pPr algn="ctr" fontAlgn="b"/>
                      <a:r>
                        <a:rPr lang="en-US" sz="1100" b="1" i="0" u="none" strike="noStrike" dirty="0">
                          <a:effectLst/>
                          <a:latin typeface="Calibri" panose="020F0502020204030204" pitchFamily="34" charset="0"/>
                        </a:rPr>
                        <a:t>Wildfire Behaviour Threat Class</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Basal Area (m</a:t>
                      </a:r>
                      <a:r>
                        <a:rPr lang="en-US" sz="1100" b="1" i="0" u="none" strike="noStrike" baseline="30000" dirty="0">
                          <a:effectLst/>
                          <a:latin typeface="Calibri" panose="020F0502020204030204" pitchFamily="34" charset="0"/>
                        </a:rPr>
                        <a:t>2</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Merch Volume (m</a:t>
                      </a:r>
                      <a:r>
                        <a:rPr lang="en-US" sz="1100" b="1" i="0" u="none" strike="noStrike" baseline="30000" dirty="0">
                          <a:effectLst/>
                          <a:latin typeface="Calibri" panose="020F0502020204030204" pitchFamily="34" charset="0"/>
                        </a:rPr>
                        <a:t>3</a:t>
                      </a:r>
                      <a:r>
                        <a:rPr lang="en-US" sz="1100" b="1" i="0" u="none" strike="noStrike" dirty="0">
                          <a:effectLst/>
                          <a:latin typeface="Calibri" panose="020F0502020204030204" pitchFamily="34" charset="0"/>
                        </a:rPr>
                        <a:t>/ha)</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tc gridSpan="2">
                  <a:txBody>
                    <a:bodyPr/>
                    <a:lstStyle/>
                    <a:p>
                      <a:pPr algn="ctr" fontAlgn="b"/>
                      <a:r>
                        <a:rPr lang="en-US" sz="1100" b="1" i="0" u="none" strike="noStrike" dirty="0">
                          <a:effectLst/>
                          <a:latin typeface="Calibri" panose="020F0502020204030204" pitchFamily="34" charset="0"/>
                        </a:rPr>
                        <a:t>Total Stems per hectare (sph)</a:t>
                      </a:r>
                      <a:endParaRPr lang="en-US" sz="1100" b="1" i="0" u="none" strike="noStrike" dirty="0">
                        <a:solidFill>
                          <a:srgbClr val="000000"/>
                        </a:solidFill>
                        <a:effectLst/>
                        <a:latin typeface="Calibri" panose="020F0502020204030204" pitchFamily="34" charset="0"/>
                      </a:endParaRPr>
                    </a:p>
                  </a:txBody>
                  <a:tcPr marL="6285" marR="6285" marT="6285" marB="0" anchor="ctr"/>
                </a:tc>
                <a:tc hMerge="1">
                  <a:txBody>
                    <a:bodyPr/>
                    <a:lstStyle/>
                    <a:p>
                      <a:endParaRPr lang="en-US"/>
                    </a:p>
                  </a:txBody>
                  <a:tcPr/>
                </a:tc>
                <a:extLst>
                  <a:ext uri="{0D108BD9-81ED-4DB2-BD59-A6C34878D82A}">
                    <a16:rowId xmlns:a16="http://schemas.microsoft.com/office/drawing/2014/main" xmlns="" val="3772266946"/>
                  </a:ext>
                </a:extLst>
              </a:tr>
              <a:tr h="27601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Pre-Treatment </a:t>
                      </a:r>
                      <a:endParaRPr lang="en-US" sz="1100" b="1"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1" i="0" u="none" strike="noStrike" dirty="0">
                          <a:effectLst/>
                          <a:latin typeface="Calibri" panose="020F0502020204030204" pitchFamily="34" charset="0"/>
                        </a:rPr>
                        <a:t>Post-Treatment</a:t>
                      </a:r>
                      <a:endParaRPr lang="en-US" sz="1100" b="1"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1022842890"/>
                  </a:ext>
                </a:extLst>
              </a:tr>
              <a:tr h="276010">
                <a:tc>
                  <a:txBody>
                    <a:bodyPr/>
                    <a:lstStyle/>
                    <a:p>
                      <a:pPr algn="ctr" fontAlgn="b"/>
                      <a:r>
                        <a:rPr lang="en-US" sz="1100" b="0" i="0" u="none" strike="noStrike" dirty="0">
                          <a:effectLst/>
                          <a:latin typeface="Calibri" panose="020F0502020204030204" pitchFamily="34" charset="0"/>
                        </a:rPr>
                        <a:t>TU 3A</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Redeau Southeast</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C3</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80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High</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Moderate</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13</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9</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62</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44</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4420</a:t>
                      </a:r>
                      <a:endParaRPr lang="en-US" sz="1100" b="0" i="0" u="none" strike="noStrike" dirty="0">
                        <a:solidFill>
                          <a:srgbClr val="000000"/>
                        </a:solidFill>
                        <a:effectLst/>
                        <a:latin typeface="Calibri" panose="020F0502020204030204" pitchFamily="34" charset="0"/>
                      </a:endParaRPr>
                    </a:p>
                  </a:txBody>
                  <a:tcPr marL="6285" marR="6285" marT="6285" marB="0" anchor="ctr"/>
                </a:tc>
                <a:tc>
                  <a:txBody>
                    <a:bodyPr/>
                    <a:lstStyle/>
                    <a:p>
                      <a:pPr algn="ctr" fontAlgn="b"/>
                      <a:r>
                        <a:rPr lang="en-US" sz="1100" b="0" i="0" u="none" strike="noStrike" dirty="0">
                          <a:effectLst/>
                          <a:latin typeface="Calibri" panose="020F0502020204030204" pitchFamily="34" charset="0"/>
                        </a:rPr>
                        <a:t>500</a:t>
                      </a:r>
                      <a:endParaRPr lang="en-US" sz="1100" b="0" i="0" u="none" strike="noStrike" dirty="0">
                        <a:solidFill>
                          <a:srgbClr val="000000"/>
                        </a:solidFill>
                        <a:effectLst/>
                        <a:latin typeface="Calibri" panose="020F0502020204030204" pitchFamily="34" charset="0"/>
                      </a:endParaRPr>
                    </a:p>
                  </a:txBody>
                  <a:tcPr marL="6285" marR="6285" marT="6285" marB="0" anchor="ctr"/>
                </a:tc>
                <a:extLst>
                  <a:ext uri="{0D108BD9-81ED-4DB2-BD59-A6C34878D82A}">
                    <a16:rowId xmlns:a16="http://schemas.microsoft.com/office/drawing/2014/main" xmlns="" val="1723826327"/>
                  </a:ext>
                </a:extLst>
              </a:tr>
            </a:tbl>
          </a:graphicData>
        </a:graphic>
      </p:graphicFrame>
      <p:grpSp>
        <p:nvGrpSpPr>
          <p:cNvPr id="16" name="Group 15"/>
          <p:cNvGrpSpPr/>
          <p:nvPr/>
        </p:nvGrpSpPr>
        <p:grpSpPr>
          <a:xfrm>
            <a:off x="6162033" y="3253175"/>
            <a:ext cx="2537732" cy="2888135"/>
            <a:chOff x="6186746" y="3055466"/>
            <a:chExt cx="2537732" cy="2888135"/>
          </a:xfrm>
        </p:grpSpPr>
        <p:pic>
          <p:nvPicPr>
            <p:cNvPr id="12" name="Picture 11"/>
            <p:cNvPicPr>
              <a:picLocks noChangeAspect="1"/>
            </p:cNvPicPr>
            <p:nvPr/>
          </p:nvPicPr>
          <p:blipFill>
            <a:blip r:embed="rId6"/>
            <a:stretch>
              <a:fillRect/>
            </a:stretch>
          </p:blipFill>
          <p:spPr>
            <a:xfrm>
              <a:off x="6186746" y="3055466"/>
              <a:ext cx="2537732" cy="2430934"/>
            </a:xfrm>
            <a:prstGeom prst="rect">
              <a:avLst/>
            </a:prstGeom>
          </p:spPr>
        </p:pic>
        <p:grpSp>
          <p:nvGrpSpPr>
            <p:cNvPr id="15" name="Group 14"/>
            <p:cNvGrpSpPr/>
            <p:nvPr/>
          </p:nvGrpSpPr>
          <p:grpSpPr>
            <a:xfrm>
              <a:off x="7883611" y="4670855"/>
              <a:ext cx="605482" cy="1272746"/>
              <a:chOff x="7784757" y="5090984"/>
              <a:chExt cx="605482" cy="1272746"/>
            </a:xfrm>
          </p:grpSpPr>
          <p:cxnSp>
            <p:nvCxnSpPr>
              <p:cNvPr id="13" name="Straight Arrow Connector 12"/>
              <p:cNvCxnSpPr/>
              <p:nvPr/>
            </p:nvCxnSpPr>
            <p:spPr>
              <a:xfrm flipV="1">
                <a:off x="8056605" y="5090984"/>
                <a:ext cx="0" cy="10132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784757" y="6079525"/>
                <a:ext cx="605482" cy="284205"/>
              </a:xfrm>
              <a:prstGeom prst="rect">
                <a:avLst/>
              </a:prstGeom>
              <a:noFill/>
            </p:spPr>
            <p:txBody>
              <a:bodyPr wrap="square" rtlCol="0">
                <a:spAutoFit/>
              </a:bodyPr>
              <a:lstStyle/>
              <a:p>
                <a:r>
                  <a:rPr lang="en-US" sz="1200" b="1" dirty="0">
                    <a:latin typeface="Calibri" panose="020F0502020204030204" pitchFamily="34" charset="0"/>
                  </a:rPr>
                  <a:t>TU 3A</a:t>
                </a:r>
              </a:p>
            </p:txBody>
          </p:sp>
        </p:grpSp>
      </p:grpSp>
    </p:spTree>
    <p:extLst>
      <p:ext uri="{BB962C8B-B14F-4D97-AF65-F5344CB8AC3E}">
        <p14:creationId xmlns:p14="http://schemas.microsoft.com/office/powerpoint/2010/main" val="6375949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lgn="ctr"/>
            <a:r>
              <a:rPr lang="en-US" dirty="0">
                <a:solidFill>
                  <a:schemeClr val="bg1"/>
                </a:solidFill>
                <a:effectLst>
                  <a:outerShdw blurRad="38100" dist="38100" dir="2700000" algn="tl">
                    <a:srgbClr val="000000">
                      <a:alpha val="43137"/>
                    </a:srgbClr>
                  </a:outerShdw>
                </a:effectLst>
              </a:rPr>
              <a:t>Treatment Unit 3A – Redeau Southeast</a:t>
            </a:r>
          </a:p>
        </p:txBody>
      </p:sp>
      <p:sp>
        <p:nvSpPr>
          <p:cNvPr id="6" name="TextBox 5"/>
          <p:cNvSpPr txBox="1"/>
          <p:nvPr/>
        </p:nvSpPr>
        <p:spPr>
          <a:xfrm>
            <a:off x="853821" y="1265682"/>
            <a:ext cx="2328291" cy="261610"/>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B.A. Blackwell &amp; Associates Ltd.</a:t>
            </a:r>
          </a:p>
        </p:txBody>
      </p:sp>
      <p:pic>
        <p:nvPicPr>
          <p:cNvPr id="7" name="Picture 6" descr="F:\Administration\Company\Logo\Blackwell\2011 GreenBlack Logos\BAB_Full_GreenBlack.png"/>
          <p:cNvPicPr>
            <a:picLocks noChangeAspect="1" noChangeArrowheads="1"/>
          </p:cNvPicPr>
          <p:nvPr/>
        </p:nvPicPr>
        <p:blipFill>
          <a:blip r:embed="rId3" cstate="print"/>
          <a:srcRect r="49505" b="10656"/>
          <a:stretch>
            <a:fillRect/>
          </a:stretch>
        </p:blipFill>
        <p:spPr bwMode="auto">
          <a:xfrm>
            <a:off x="630556" y="1286828"/>
            <a:ext cx="228181" cy="182880"/>
          </a:xfrm>
          <a:prstGeom prst="rect">
            <a:avLst/>
          </a:prstGeom>
          <a:noFill/>
        </p:spPr>
      </p:pic>
      <p:sp>
        <p:nvSpPr>
          <p:cNvPr id="8" name="Slide Number Placeholder 7"/>
          <p:cNvSpPr>
            <a:spLocks noGrp="1"/>
          </p:cNvSpPr>
          <p:nvPr>
            <p:ph type="sldNum" sz="quarter" idx="12"/>
          </p:nvPr>
        </p:nvSpPr>
        <p:spPr/>
        <p:txBody>
          <a:bodyPr>
            <a:normAutofit fontScale="85000" lnSpcReduction="20000"/>
          </a:bodyPr>
          <a:lstStyle/>
          <a:p>
            <a:fld id="{63AF2AF7-5D69-4947-9730-35A2064ADD12}" type="slidenum">
              <a:rPr lang="en-US" smtClean="0"/>
              <a:pPr/>
              <a:t>39</a:t>
            </a:fld>
            <a:endParaRPr lang="en-US" dirty="0"/>
          </a:p>
        </p:txBody>
      </p:sp>
      <p:sp>
        <p:nvSpPr>
          <p:cNvPr id="12" name="Rectangle 11"/>
          <p:cNvSpPr/>
          <p:nvPr/>
        </p:nvSpPr>
        <p:spPr>
          <a:xfrm>
            <a:off x="1016075" y="5978778"/>
            <a:ext cx="7522444" cy="276999"/>
          </a:xfrm>
          <a:prstGeom prst="rect">
            <a:avLst/>
          </a:prstGeom>
        </p:spPr>
        <p:txBody>
          <a:bodyPr wrap="square">
            <a:spAutoFit/>
          </a:bodyPr>
          <a:lstStyle/>
          <a:p>
            <a:r>
              <a:rPr lang="en-US" sz="1200" b="1" dirty="0">
                <a:latin typeface="Calibri" panose="020F0502020204030204" pitchFamily="34" charset="0"/>
                <a:ea typeface="Calibri" panose="020F0502020204030204" pitchFamily="34" charset="0"/>
                <a:cs typeface="Times New Roman" panose="02020603050405020304" pitchFamily="18" charset="0"/>
              </a:rPr>
              <a:t> Figure 14. Target stand versus prescribed stand for TU 3A.</a:t>
            </a:r>
            <a:endParaRPr lang="en-US" sz="1200" dirty="0"/>
          </a:p>
        </p:txBody>
      </p:sp>
      <p:graphicFrame>
        <p:nvGraphicFramePr>
          <p:cNvPr id="9" name="Chart 8">
            <a:extLst>
              <a:ext uri="{FF2B5EF4-FFF2-40B4-BE49-F238E27FC236}">
                <a16:creationId xmlns:a16="http://schemas.microsoft.com/office/drawing/2014/main" xmlns="" id="{60BD32A7-C855-4F6B-AA6A-080F4E2CE8C4}"/>
              </a:ext>
            </a:extLst>
          </p:cNvPr>
          <p:cNvGraphicFramePr>
            <a:graphicFrameLocks/>
          </p:cNvGraphicFramePr>
          <p:nvPr>
            <p:extLst>
              <p:ext uri="{D42A27DB-BD31-4B8C-83A1-F6EECF244321}">
                <p14:modId xmlns:p14="http://schemas.microsoft.com/office/powerpoint/2010/main" val="2628790617"/>
              </p:ext>
            </p:extLst>
          </p:nvPr>
        </p:nvGraphicFramePr>
        <p:xfrm>
          <a:off x="864973" y="1657349"/>
          <a:ext cx="7661189" cy="42738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899938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109057" y="3299254"/>
            <a:ext cx="8967831" cy="1673225"/>
          </a:xfrm>
        </p:spPr>
        <p:txBody>
          <a:bodyPr>
            <a:normAutofit/>
          </a:bodyPr>
          <a:lstStyle/>
          <a:p>
            <a:pPr algn="ctr"/>
            <a:r>
              <a:rPr lang="en-US" dirty="0"/>
              <a:t> Thank you!</a:t>
            </a:r>
          </a:p>
          <a:p>
            <a:pPr algn="ctr"/>
            <a:r>
              <a:rPr lang="en-US" dirty="0"/>
              <a:t>Questions?</a:t>
            </a:r>
          </a:p>
          <a:p>
            <a:pPr algn="ctr"/>
            <a:r>
              <a:rPr lang="en-US" sz="1700" dirty="0">
                <a:hlinkClick r:id="rId2"/>
              </a:rPr>
              <a:t>www.for.gov.bc.ca/ftp/DCC/external/publish/Borland Mitigation and Wildlife Enhancement Project/</a:t>
            </a:r>
            <a:endParaRPr lang="en-US" sz="1700" dirty="0"/>
          </a:p>
          <a:p>
            <a:pPr algn="ctr"/>
            <a:endParaRPr lang="en-US" dirty="0"/>
          </a:p>
        </p:txBody>
      </p:sp>
      <p:sp>
        <p:nvSpPr>
          <p:cNvPr id="5" name="Title 4"/>
          <p:cNvSpPr>
            <a:spLocks noGrp="1"/>
          </p:cNvSpPr>
          <p:nvPr>
            <p:ph type="title"/>
          </p:nvPr>
        </p:nvSpPr>
        <p:spPr/>
        <p:txBody>
          <a:bodyPr/>
          <a:lstStyle/>
          <a:p>
            <a:r>
              <a:rPr lang="en-US" dirty="0"/>
              <a:t> </a:t>
            </a:r>
          </a:p>
        </p:txBody>
      </p:sp>
      <p:sp>
        <p:nvSpPr>
          <p:cNvPr id="3" name="Slide Number Placeholder 2"/>
          <p:cNvSpPr>
            <a:spLocks noGrp="1"/>
          </p:cNvSpPr>
          <p:nvPr>
            <p:ph type="sldNum" sz="quarter" idx="11"/>
          </p:nvPr>
        </p:nvSpPr>
        <p:spPr/>
        <p:txBody>
          <a:bodyPr>
            <a:normAutofit/>
          </a:bodyPr>
          <a:lstStyle/>
          <a:p>
            <a:fld id="{63AF2AF7-5D69-4947-9730-35A2064ADD12}" type="slidenum">
              <a:rPr lang="en-US" smtClean="0"/>
              <a:pPr/>
              <a:t>40</a:t>
            </a:fld>
            <a:endParaRPr lang="en-US" dirty="0"/>
          </a:p>
        </p:txBody>
      </p:sp>
    </p:spTree>
    <p:extLst>
      <p:ext uri="{BB962C8B-B14F-4D97-AF65-F5344CB8AC3E}">
        <p14:creationId xmlns:p14="http://schemas.microsoft.com/office/powerpoint/2010/main" val="18707516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mplate2">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Blackwell Template 2012</Template>
  <TotalTime>10869</TotalTime>
  <Words>2724</Words>
  <Application>Microsoft Office PowerPoint</Application>
  <PresentationFormat>On-screen Show (4:3)</PresentationFormat>
  <Paragraphs>607</Paragraphs>
  <Slides>40</Slides>
  <Notes>26</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Template2</vt:lpstr>
      <vt:lpstr>Borland Valley Prescription May 2018 Public Meeting </vt:lpstr>
      <vt:lpstr>Fuel Management</vt:lpstr>
      <vt:lpstr>Fuel Management</vt:lpstr>
      <vt:lpstr>Fuel Management</vt:lpstr>
      <vt:lpstr>Interface Fire Issues</vt:lpstr>
      <vt:lpstr>PowerPoint Presentation</vt:lpstr>
      <vt:lpstr>PowerPoint Presentation</vt:lpstr>
      <vt:lpstr>Fuel Treatments Do Not Address Long Distance Spotting</vt:lpstr>
      <vt:lpstr>Fuel Management Prescription strategies</vt:lpstr>
      <vt:lpstr>Vegetation management</vt:lpstr>
      <vt:lpstr>Operation Fuel Treatment Planning</vt:lpstr>
      <vt:lpstr>PowerPoint Presentation</vt:lpstr>
      <vt:lpstr>Analysis of Other Values</vt:lpstr>
      <vt:lpstr>Forest Management Objectives</vt:lpstr>
      <vt:lpstr>PowerPoint Presentation</vt:lpstr>
      <vt:lpstr>WUI Treatment Units</vt:lpstr>
      <vt:lpstr>WUI Treatment Units</vt:lpstr>
      <vt:lpstr>Mule Deer Habitat Restoration Units</vt:lpstr>
      <vt:lpstr>Mule Deer Habitat Restoration Units</vt:lpstr>
      <vt:lpstr>Primary Fuel Break Units</vt:lpstr>
      <vt:lpstr>Primary Fuel Break Units</vt:lpstr>
      <vt:lpstr>Treatment Unit 1A – Pigeon East</vt:lpstr>
      <vt:lpstr>Treatment Unit 1A – Pigeon East</vt:lpstr>
      <vt:lpstr>Treatment Unit 1B – Pigeon West</vt:lpstr>
      <vt:lpstr>Treatment Unit 1B – Pigeon West</vt:lpstr>
      <vt:lpstr>Treatment Unit 1C – Redeau Finger</vt:lpstr>
      <vt:lpstr>Treatment Unit 1C – Redeau Finger</vt:lpstr>
      <vt:lpstr>Treatment Unit 2A – Redeau North</vt:lpstr>
      <vt:lpstr>Treatment Unit 2A – Redeau North</vt:lpstr>
      <vt:lpstr>Treatment Unit 2C A – Redeau Central North</vt:lpstr>
      <vt:lpstr>Treatment Unit 2C A – Redeau Central North</vt:lpstr>
      <vt:lpstr>Treatment Unit 3B – Redeau East Loop</vt:lpstr>
      <vt:lpstr>Treatment Unit 3B – Redeau East Loop</vt:lpstr>
      <vt:lpstr>Treatment Unit 2B – Redeau South Central</vt:lpstr>
      <vt:lpstr>Treatment Unit 2B – Redeau South Central</vt:lpstr>
      <vt:lpstr>Treatment Unit 2C B – Redeau Central</vt:lpstr>
      <vt:lpstr>Treatment Unit 2C B– Redeau Central</vt:lpstr>
      <vt:lpstr>Treatment Unit 3A – Redeau Southeast</vt:lpstr>
      <vt:lpstr>Treatment Unit 3A – Redeau Southeast</vt:lpstr>
      <vt:lpstr> </vt:lpstr>
    </vt:vector>
  </TitlesOfParts>
  <Company>Blackwell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Borland Valley Prescription</dc:title>
  <dc:creator>Nicholas Soverel</dc:creator>
  <cp:lastModifiedBy>Bruce Blackwell</cp:lastModifiedBy>
  <cp:revision>273</cp:revision>
  <cp:lastPrinted>2017-04-12T15:09:23Z</cp:lastPrinted>
  <dcterms:created xsi:type="dcterms:W3CDTF">2017-03-31T22:28:02Z</dcterms:created>
  <dcterms:modified xsi:type="dcterms:W3CDTF">2018-05-31T22:28:41Z</dcterms:modified>
</cp:coreProperties>
</file>